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handoutMasterIdLst>
    <p:handoutMasterId r:id="rId68"/>
  </p:handoutMasterIdLst>
  <p:sldIdLst>
    <p:sldId id="271" r:id="rId2"/>
    <p:sldId id="272" r:id="rId3"/>
    <p:sldId id="273" r:id="rId4"/>
    <p:sldId id="316" r:id="rId5"/>
    <p:sldId id="317" r:id="rId6"/>
    <p:sldId id="320" r:id="rId7"/>
    <p:sldId id="318" r:id="rId8"/>
    <p:sldId id="319" r:id="rId9"/>
    <p:sldId id="274" r:id="rId10"/>
    <p:sldId id="275" r:id="rId11"/>
    <p:sldId id="276" r:id="rId12"/>
    <p:sldId id="277" r:id="rId13"/>
    <p:sldId id="278" r:id="rId14"/>
    <p:sldId id="279" r:id="rId15"/>
    <p:sldId id="280" r:id="rId16"/>
    <p:sldId id="281" r:id="rId17"/>
    <p:sldId id="282" r:id="rId18"/>
    <p:sldId id="321" r:id="rId19"/>
    <p:sldId id="283" r:id="rId20"/>
    <p:sldId id="284" r:id="rId21"/>
    <p:sldId id="322" r:id="rId22"/>
    <p:sldId id="285" r:id="rId23"/>
    <p:sldId id="286" r:id="rId24"/>
    <p:sldId id="287" r:id="rId25"/>
    <p:sldId id="288" r:id="rId26"/>
    <p:sldId id="289" r:id="rId27"/>
    <p:sldId id="290" r:id="rId28"/>
    <p:sldId id="291" r:id="rId29"/>
    <p:sldId id="335" r:id="rId30"/>
    <p:sldId id="292" r:id="rId31"/>
    <p:sldId id="323" r:id="rId32"/>
    <p:sldId id="293" r:id="rId33"/>
    <p:sldId id="294" r:id="rId34"/>
    <p:sldId id="295" r:id="rId35"/>
    <p:sldId id="296" r:id="rId36"/>
    <p:sldId id="324" r:id="rId37"/>
    <p:sldId id="325" r:id="rId38"/>
    <p:sldId id="326" r:id="rId39"/>
    <p:sldId id="327" r:id="rId40"/>
    <p:sldId id="328" r:id="rId41"/>
    <p:sldId id="297" r:id="rId42"/>
    <p:sldId id="329" r:id="rId43"/>
    <p:sldId id="330" r:id="rId44"/>
    <p:sldId id="299" r:id="rId45"/>
    <p:sldId id="331" r:id="rId46"/>
    <p:sldId id="332" r:id="rId47"/>
    <p:sldId id="333" r:id="rId48"/>
    <p:sldId id="334" r:id="rId49"/>
    <p:sldId id="300" r:id="rId50"/>
    <p:sldId id="298"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599" autoAdjust="0"/>
  </p:normalViewPr>
  <p:slideViewPr>
    <p:cSldViewPr>
      <p:cViewPr varScale="1">
        <p:scale>
          <a:sx n="91" d="100"/>
          <a:sy n="91" d="100"/>
        </p:scale>
        <p:origin x="360" y="77"/>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9/9/2023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9/9/2023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9/9/2023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9/9/2023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9/9/2023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9/9/2023</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9/9/2023</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9/9/2023</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9/9/2023</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9/9/2023</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9/9/2023</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9/9/2023</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9/9/2023</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www.mongodb.com/try/download/community"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5A5FAA-030A-44EA-54E0-CA4E3E8CE4DC}"/>
              </a:ext>
            </a:extLst>
          </p:cNvPr>
          <p:cNvSpPr txBox="1"/>
          <p:nvPr/>
        </p:nvSpPr>
        <p:spPr>
          <a:xfrm>
            <a:off x="477788" y="908720"/>
            <a:ext cx="11017224" cy="1200329"/>
          </a:xfrm>
          <a:prstGeom prst="rect">
            <a:avLst/>
          </a:prstGeom>
          <a:noFill/>
        </p:spPr>
        <p:txBody>
          <a:bodyPr wrap="square">
            <a:spAutoFit/>
          </a:bodyPr>
          <a:lstStyle/>
          <a:p>
            <a:r>
              <a:rPr lang="en-US" b="0" i="0" dirty="0">
                <a:solidFill>
                  <a:srgbClr val="D1D5DB"/>
                </a:solidFill>
                <a:effectLst/>
                <a:latin typeface="Söhne"/>
              </a:rPr>
              <a:t>Data refers to any collection of information, facts, or statistics that can be stored, processed, and interpreted to derive meaningful insights. Data can take many forms, such as numbers, text, images, audio, video, and more. In the context of computing and technology, data is often represented and manipulated using binary code (0s and 1s), which forms the basis of all digital information.</a:t>
            </a:r>
            <a:endParaRPr lang="en-IN" dirty="0"/>
          </a:p>
        </p:txBody>
      </p:sp>
      <p:sp>
        <p:nvSpPr>
          <p:cNvPr id="5" name="TextBox 4">
            <a:extLst>
              <a:ext uri="{FF2B5EF4-FFF2-40B4-BE49-F238E27FC236}">
                <a16:creationId xmlns:a16="http://schemas.microsoft.com/office/drawing/2014/main" id="{C99BD352-1076-98DD-C078-1E331368F28F}"/>
              </a:ext>
            </a:extLst>
          </p:cNvPr>
          <p:cNvSpPr txBox="1"/>
          <p:nvPr/>
        </p:nvSpPr>
        <p:spPr>
          <a:xfrm>
            <a:off x="533530" y="2708920"/>
            <a:ext cx="10225136" cy="1200329"/>
          </a:xfrm>
          <a:prstGeom prst="rect">
            <a:avLst/>
          </a:prstGeom>
          <a:noFill/>
        </p:spPr>
        <p:txBody>
          <a:bodyPr wrap="square">
            <a:spAutoFit/>
          </a:bodyPr>
          <a:lstStyle/>
          <a:p>
            <a:r>
              <a:rPr lang="en-US" b="0" i="0" dirty="0">
                <a:solidFill>
                  <a:srgbClr val="D1D5DB"/>
                </a:solidFill>
                <a:effectLst/>
                <a:latin typeface="Söhne"/>
              </a:rPr>
              <a:t>A database, on the other hand, is a structured collection of data that is organized and stored in a way that allows for efficient storage, retrieval, and manipulation. Databases are designed to manage large volumes of data, making it easier to store, access, update, and analyze information. They are used in various applications such as business operations, scientific research, e-commerce, social media, and more.</a:t>
            </a:r>
            <a:endParaRPr lang="en-IN" dirty="0"/>
          </a:p>
        </p:txBody>
      </p:sp>
      <p:sp>
        <p:nvSpPr>
          <p:cNvPr id="7" name="TextBox 6">
            <a:extLst>
              <a:ext uri="{FF2B5EF4-FFF2-40B4-BE49-F238E27FC236}">
                <a16:creationId xmlns:a16="http://schemas.microsoft.com/office/drawing/2014/main" id="{E60EBC08-8C77-67A1-B111-5B6C98DADF1A}"/>
              </a:ext>
            </a:extLst>
          </p:cNvPr>
          <p:cNvSpPr txBox="1"/>
          <p:nvPr/>
        </p:nvSpPr>
        <p:spPr>
          <a:xfrm>
            <a:off x="533530" y="4653136"/>
            <a:ext cx="10945216" cy="1200329"/>
          </a:xfrm>
          <a:prstGeom prst="rect">
            <a:avLst/>
          </a:prstGeom>
          <a:noFill/>
        </p:spPr>
        <p:txBody>
          <a:bodyPr wrap="square">
            <a:spAutoFit/>
          </a:bodyPr>
          <a:lstStyle/>
          <a:p>
            <a:r>
              <a:rPr lang="en-US" b="0" i="0" dirty="0">
                <a:solidFill>
                  <a:srgbClr val="D1D5DB"/>
                </a:solidFill>
                <a:effectLst/>
                <a:latin typeface="Söhne"/>
              </a:rPr>
              <a:t>Databases typically consist of tables, which are structured collections of data organized into rows and columns. Each row represents a record, and each column represents a field or attribute of that record. Databases provide mechanisms for querying (retrieving specific data), updating, and deleting data, as well as for ensuring data integrity, security, and scalability.</a:t>
            </a:r>
            <a:endParaRPr lang="en-IN" dirty="0"/>
          </a:p>
        </p:txBody>
      </p:sp>
    </p:spTree>
    <p:extLst>
      <p:ext uri="{BB962C8B-B14F-4D97-AF65-F5344CB8AC3E}">
        <p14:creationId xmlns:p14="http://schemas.microsoft.com/office/powerpoint/2010/main" val="305417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1D0621-177B-7A22-8A7D-598328F1F135}"/>
              </a:ext>
            </a:extLst>
          </p:cNvPr>
          <p:cNvPicPr>
            <a:picLocks noChangeAspect="1"/>
          </p:cNvPicPr>
          <p:nvPr/>
        </p:nvPicPr>
        <p:blipFill>
          <a:blip r:embed="rId2"/>
          <a:stretch>
            <a:fillRect/>
          </a:stretch>
        </p:blipFill>
        <p:spPr>
          <a:xfrm>
            <a:off x="271521" y="332656"/>
            <a:ext cx="5845047" cy="3330229"/>
          </a:xfrm>
          <a:prstGeom prst="rect">
            <a:avLst/>
          </a:prstGeom>
        </p:spPr>
      </p:pic>
      <p:pic>
        <p:nvPicPr>
          <p:cNvPr id="5" name="Picture 4">
            <a:extLst>
              <a:ext uri="{FF2B5EF4-FFF2-40B4-BE49-F238E27FC236}">
                <a16:creationId xmlns:a16="http://schemas.microsoft.com/office/drawing/2014/main" id="{978AF5CA-634C-5D9B-5E6F-2DD281D460F2}"/>
              </a:ext>
            </a:extLst>
          </p:cNvPr>
          <p:cNvPicPr>
            <a:picLocks noChangeAspect="1"/>
          </p:cNvPicPr>
          <p:nvPr/>
        </p:nvPicPr>
        <p:blipFill>
          <a:blip r:embed="rId3"/>
          <a:stretch>
            <a:fillRect/>
          </a:stretch>
        </p:blipFill>
        <p:spPr>
          <a:xfrm>
            <a:off x="6526460" y="1052736"/>
            <a:ext cx="5105842" cy="5616427"/>
          </a:xfrm>
          <a:prstGeom prst="rect">
            <a:avLst/>
          </a:prstGeom>
        </p:spPr>
      </p:pic>
    </p:spTree>
    <p:extLst>
      <p:ext uri="{BB962C8B-B14F-4D97-AF65-F5344CB8AC3E}">
        <p14:creationId xmlns:p14="http://schemas.microsoft.com/office/powerpoint/2010/main" val="329530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1A030B-C051-9485-B7CC-1C03424CDFC7}"/>
              </a:ext>
            </a:extLst>
          </p:cNvPr>
          <p:cNvSpPr txBox="1"/>
          <p:nvPr/>
        </p:nvSpPr>
        <p:spPr>
          <a:xfrm>
            <a:off x="405780" y="753441"/>
            <a:ext cx="11449272" cy="4524315"/>
          </a:xfrm>
          <a:prstGeom prst="rect">
            <a:avLst/>
          </a:prstGeom>
          <a:noFill/>
        </p:spPr>
        <p:txBody>
          <a:bodyPr wrap="square">
            <a:spAutoFit/>
          </a:bodyPr>
          <a:lstStyle/>
          <a:p>
            <a:pPr algn="l"/>
            <a:r>
              <a:rPr lang="en-US" b="1" i="0" dirty="0">
                <a:solidFill>
                  <a:srgbClr val="D1D5DB"/>
                </a:solidFill>
                <a:effectLst/>
                <a:latin typeface="Söhne"/>
              </a:rPr>
              <a:t>File System:</a:t>
            </a:r>
          </a:p>
          <a:p>
            <a:pPr algn="l"/>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A file system is a method for organizing and storing files and data on storage devices like hard drives or network storage.</a:t>
            </a:r>
          </a:p>
          <a:p>
            <a:pPr algn="l">
              <a:buFont typeface="Arial" panose="020B0604020202020204" pitchFamily="34" charset="0"/>
              <a:buChar char="•"/>
            </a:pPr>
            <a:r>
              <a:rPr lang="en-US" b="0" i="0" dirty="0">
                <a:solidFill>
                  <a:srgbClr val="D1D5DB"/>
                </a:solidFill>
                <a:effectLst/>
                <a:latin typeface="Söhne"/>
              </a:rPr>
              <a:t>It provides a hierarchical structure of directories (folders) and files, much like a filing cabinet.</a:t>
            </a:r>
          </a:p>
          <a:p>
            <a:pPr algn="l">
              <a:buFont typeface="Arial" panose="020B0604020202020204" pitchFamily="34" charset="0"/>
              <a:buChar char="•"/>
            </a:pPr>
            <a:r>
              <a:rPr lang="en-US" b="0" i="0" dirty="0">
                <a:solidFill>
                  <a:srgbClr val="D1D5DB"/>
                </a:solidFill>
                <a:effectLst/>
                <a:latin typeface="Söhne"/>
              </a:rPr>
              <a:t>It's suitable for basic storage and retrieval of files, but doesn't provide advanced querying, relationships, or structured data management.</a:t>
            </a:r>
          </a:p>
          <a:p>
            <a:pPr algn="l">
              <a:buFont typeface="Arial" panose="020B0604020202020204" pitchFamily="34" charset="0"/>
              <a:buChar char="•"/>
            </a:pPr>
            <a:r>
              <a:rPr lang="en-US" b="0" i="0" dirty="0">
                <a:solidFill>
                  <a:srgbClr val="D1D5DB"/>
                </a:solidFill>
                <a:effectLst/>
                <a:latin typeface="Söhne"/>
              </a:rPr>
              <a:t>Each file is typically associated with a filename, extension, and location in the directory structure.</a:t>
            </a:r>
          </a:p>
          <a:p>
            <a:pPr algn="l">
              <a:buFont typeface="Arial" panose="020B0604020202020204" pitchFamily="34" charset="0"/>
              <a:buChar char="•"/>
            </a:pPr>
            <a:r>
              <a:rPr lang="en-US" b="0" i="0" dirty="0">
                <a:solidFill>
                  <a:srgbClr val="D1D5DB"/>
                </a:solidFill>
                <a:effectLst/>
                <a:latin typeface="Söhne"/>
              </a:rPr>
              <a:t>File systems are often used for personal files, documents, images, and program files.</a:t>
            </a:r>
          </a:p>
          <a:p>
            <a:pPr algn="l">
              <a:buFont typeface="Arial" panose="020B0604020202020204" pitchFamily="34" charset="0"/>
              <a:buChar char="•"/>
            </a:pPr>
            <a:r>
              <a:rPr lang="en-US" b="0" i="0" dirty="0">
                <a:solidFill>
                  <a:srgbClr val="D1D5DB"/>
                </a:solidFill>
                <a:effectLst/>
                <a:latin typeface="Söhne"/>
              </a:rPr>
              <a:t>They lack features like data relationships, querying capabilities, and transactions.</a:t>
            </a:r>
          </a:p>
          <a:p>
            <a:pPr algn="l">
              <a:buFont typeface="Arial" panose="020B0604020202020204" pitchFamily="34" charset="0"/>
              <a:buChar char="•"/>
            </a:pPr>
            <a:r>
              <a:rPr lang="en-US" b="0" i="0" dirty="0">
                <a:solidFill>
                  <a:srgbClr val="D1D5DB"/>
                </a:solidFill>
                <a:effectLst/>
                <a:latin typeface="Söhne"/>
              </a:rPr>
              <a:t>Examples of file systems include FAT32, NTFS (used in Windows), HFS+ (used in macOS), and ext4 (used in Linux)</a:t>
            </a:r>
          </a:p>
          <a:p>
            <a:pPr algn="l">
              <a:buFont typeface="Arial" panose="020B0604020202020204" pitchFamily="34" charset="0"/>
              <a:buChar char="•"/>
            </a:pPr>
            <a:endParaRPr lang="en-US" b="0" i="0" dirty="0">
              <a:solidFill>
                <a:srgbClr val="D1D5DB"/>
              </a:solidFill>
              <a:effectLst/>
              <a:latin typeface="Söhne"/>
            </a:endParaRPr>
          </a:p>
          <a:p>
            <a:pPr algn="l"/>
            <a:r>
              <a:rPr lang="en-US" b="1" i="0" dirty="0">
                <a:solidFill>
                  <a:srgbClr val="D1D5DB"/>
                </a:solidFill>
                <a:effectLst/>
                <a:latin typeface="Söhne"/>
              </a:rPr>
              <a:t>Database:</a:t>
            </a:r>
          </a:p>
          <a:p>
            <a:pPr algn="l"/>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A database is a structured collection of data organized for efficient storage, retrieval, and manipulation.</a:t>
            </a:r>
          </a:p>
          <a:p>
            <a:pPr algn="l">
              <a:buFont typeface="Arial" panose="020B0604020202020204" pitchFamily="34" charset="0"/>
              <a:buChar char="•"/>
            </a:pPr>
            <a:r>
              <a:rPr lang="en-US" b="0" i="0" dirty="0">
                <a:solidFill>
                  <a:srgbClr val="D1D5DB"/>
                </a:solidFill>
                <a:effectLst/>
                <a:latin typeface="Söhne"/>
              </a:rPr>
              <a:t>It offers features like data integrity, consistency, transactions, and powerful querying.</a:t>
            </a:r>
          </a:p>
          <a:p>
            <a:pPr algn="l">
              <a:buFont typeface="Arial" panose="020B0604020202020204" pitchFamily="34" charset="0"/>
              <a:buChar char="•"/>
            </a:pPr>
            <a:r>
              <a:rPr lang="en-US" b="0" i="0" dirty="0">
                <a:solidFill>
                  <a:srgbClr val="D1D5DB"/>
                </a:solidFill>
                <a:effectLst/>
                <a:latin typeface="Söhne"/>
              </a:rPr>
              <a:t>Databases can be relational (SQL) or non-relational (NoSQL), each catering to different data storage and retrieval needs.</a:t>
            </a:r>
          </a:p>
        </p:txBody>
      </p:sp>
    </p:spTree>
    <p:extLst>
      <p:ext uri="{BB962C8B-B14F-4D97-AF65-F5344CB8AC3E}">
        <p14:creationId xmlns:p14="http://schemas.microsoft.com/office/powerpoint/2010/main" val="251595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998586-4FAB-DF39-ECE1-1ED0A6C1CDB5}"/>
              </a:ext>
            </a:extLst>
          </p:cNvPr>
          <p:cNvSpPr txBox="1"/>
          <p:nvPr/>
        </p:nvSpPr>
        <p:spPr>
          <a:xfrm>
            <a:off x="153752" y="612844"/>
            <a:ext cx="11881320" cy="5632311"/>
          </a:xfrm>
          <a:prstGeom prst="rect">
            <a:avLst/>
          </a:prstGeom>
          <a:noFill/>
        </p:spPr>
        <p:txBody>
          <a:bodyPr wrap="square">
            <a:spAutoFit/>
          </a:bodyPr>
          <a:lstStyle/>
          <a:p>
            <a:pPr algn="l"/>
            <a:r>
              <a:rPr lang="en-US" b="1" i="0" dirty="0">
                <a:solidFill>
                  <a:srgbClr val="D1D5DB"/>
                </a:solidFill>
                <a:effectLst/>
                <a:latin typeface="Söhne"/>
              </a:rPr>
              <a:t>Key Differences:</a:t>
            </a: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Data Structure: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File systems store data in files and folders, without inherent support for complex relationships between data elements.</a:t>
            </a:r>
          </a:p>
          <a:p>
            <a:pPr marL="742950" lvl="1" indent="-285750" algn="l">
              <a:buFont typeface="+mj-lt"/>
              <a:buAutoNum type="arabicPeriod"/>
            </a:pPr>
            <a:r>
              <a:rPr lang="en-US" b="0" i="0" dirty="0">
                <a:solidFill>
                  <a:srgbClr val="D1D5DB"/>
                </a:solidFill>
                <a:effectLst/>
                <a:latin typeface="Söhne"/>
              </a:rPr>
              <a:t>Databases store data in structured tables with well-defined relationships, allowing for efficient data retrieval and manipulation.</a:t>
            </a:r>
          </a:p>
          <a:p>
            <a:pPr marL="742950" lvl="1" indent="-285750"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Data Integrity and Consistency:</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Databases enforce data integrity and consistency through constraints, normalization, and transaction management.</a:t>
            </a:r>
          </a:p>
          <a:p>
            <a:pPr marL="742950" lvl="1" indent="-285750" algn="l">
              <a:buFont typeface="+mj-lt"/>
              <a:buAutoNum type="arabicPeriod"/>
            </a:pPr>
            <a:r>
              <a:rPr lang="en-US" b="0" i="0" dirty="0">
                <a:solidFill>
                  <a:srgbClr val="D1D5DB"/>
                </a:solidFill>
                <a:effectLst/>
                <a:latin typeface="Söhne"/>
              </a:rPr>
              <a:t>File systems do not inherently enforce data integrity and are more limited in terms of maintaining consistent relationships between data elements.</a:t>
            </a:r>
          </a:p>
          <a:p>
            <a:pPr marL="742950" lvl="1" indent="-285750"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Querying and Reporting:</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Databases provide powerful querying capabilities using SQL, allowing for complex queries and data retrieval based on various criteria.</a:t>
            </a:r>
          </a:p>
          <a:p>
            <a:pPr marL="742950" lvl="1" indent="-285750" algn="l">
              <a:buFont typeface="+mj-lt"/>
              <a:buAutoNum type="arabicPeriod"/>
            </a:pPr>
            <a:r>
              <a:rPr lang="en-US" b="0" i="0" dirty="0">
                <a:solidFill>
                  <a:srgbClr val="D1D5DB"/>
                </a:solidFill>
                <a:effectLst/>
                <a:latin typeface="Söhne"/>
              </a:rPr>
              <a:t>File systems offer basic file operations but lack sophisticated querying and reporting features.</a:t>
            </a:r>
          </a:p>
          <a:p>
            <a:pPr marL="742950" lvl="1" indent="-285750"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Concurrency and Multi-User Support:</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Databases manage concurrent access by multiple users to ensure data consistency.</a:t>
            </a:r>
          </a:p>
          <a:p>
            <a:pPr marL="742950" lvl="1" indent="-285750" algn="l">
              <a:buFont typeface="+mj-lt"/>
              <a:buAutoNum type="arabicPeriod"/>
            </a:pPr>
            <a:r>
              <a:rPr lang="en-US" b="0" i="0" dirty="0">
                <a:solidFill>
                  <a:srgbClr val="D1D5DB"/>
                </a:solidFill>
                <a:effectLst/>
                <a:latin typeface="Söhne"/>
              </a:rPr>
              <a:t>File systems might not handle concurrent access and data consistency as effectively in multi-user scenarios.</a:t>
            </a:r>
          </a:p>
        </p:txBody>
      </p:sp>
    </p:spTree>
    <p:extLst>
      <p:ext uri="{BB962C8B-B14F-4D97-AF65-F5344CB8AC3E}">
        <p14:creationId xmlns:p14="http://schemas.microsoft.com/office/powerpoint/2010/main" val="197102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3D1124-426A-2BFD-F635-ED4F7A7C6DCC}"/>
              </a:ext>
            </a:extLst>
          </p:cNvPr>
          <p:cNvSpPr txBox="1"/>
          <p:nvPr/>
        </p:nvSpPr>
        <p:spPr>
          <a:xfrm>
            <a:off x="117748" y="476672"/>
            <a:ext cx="11881320" cy="6463308"/>
          </a:xfrm>
          <a:prstGeom prst="rect">
            <a:avLst/>
          </a:prstGeom>
          <a:noFill/>
        </p:spPr>
        <p:txBody>
          <a:bodyPr wrap="square">
            <a:spAutoFit/>
          </a:bodyPr>
          <a:lstStyle/>
          <a:p>
            <a:pPr algn="l"/>
            <a:r>
              <a:rPr lang="en-US" b="0" i="0" dirty="0">
                <a:solidFill>
                  <a:srgbClr val="D1D5DB"/>
                </a:solidFill>
                <a:effectLst/>
                <a:latin typeface="Söhne"/>
              </a:rPr>
              <a:t>A </a:t>
            </a:r>
            <a:r>
              <a:rPr lang="en-US" b="0" i="0" dirty="0">
                <a:solidFill>
                  <a:srgbClr val="FFFF00"/>
                </a:solidFill>
                <a:effectLst/>
                <a:latin typeface="Söhne"/>
              </a:rPr>
              <a:t>schema</a:t>
            </a:r>
            <a:r>
              <a:rPr lang="en-US" b="0" i="0" dirty="0">
                <a:solidFill>
                  <a:srgbClr val="D1D5DB"/>
                </a:solidFill>
                <a:effectLst/>
                <a:latin typeface="Söhne"/>
              </a:rPr>
              <a:t> is a fundamental concept in database management systems that defines the structure, organization, and relationships of the data stored in a database. It serves as a blueprint for how data is organized and represented within the database.</a:t>
            </a:r>
          </a:p>
          <a:p>
            <a:pPr algn="l"/>
            <a:endParaRPr lang="en-US" dirty="0">
              <a:solidFill>
                <a:srgbClr val="D1D5DB"/>
              </a:solidFill>
              <a:latin typeface="Söhne"/>
            </a:endParaRPr>
          </a:p>
          <a:p>
            <a:pPr algn="l"/>
            <a:r>
              <a:rPr lang="en-US" dirty="0">
                <a:solidFill>
                  <a:srgbClr val="D1D5DB"/>
                </a:solidFill>
                <a:latin typeface="Söhne"/>
              </a:rPr>
              <a:t>A</a:t>
            </a:r>
            <a:r>
              <a:rPr lang="en-US" b="0" i="0" dirty="0">
                <a:solidFill>
                  <a:srgbClr val="D1D5DB"/>
                </a:solidFill>
                <a:effectLst/>
                <a:latin typeface="Söhne"/>
              </a:rPr>
              <a:t> schema provides a structured framework for organizing data within a database, ensuring data consistency, integrity, and efficient querying. It serves as a guideline for both database designers and users on how data is structured and manipulated within the database </a:t>
            </a:r>
            <a:r>
              <a:rPr lang="en-US" b="0" i="0" dirty="0" err="1">
                <a:solidFill>
                  <a:srgbClr val="D1D5DB"/>
                </a:solidFill>
                <a:effectLst/>
                <a:latin typeface="Söhne"/>
              </a:rPr>
              <a:t>syste</a:t>
            </a:r>
            <a:endParaRPr lang="en-US" dirty="0">
              <a:solidFill>
                <a:srgbClr val="D1D5DB"/>
              </a:solidFill>
              <a:latin typeface="Söhne"/>
            </a:endParaRPr>
          </a:p>
          <a:p>
            <a:pPr algn="l"/>
            <a:endParaRPr lang="en-US" dirty="0">
              <a:solidFill>
                <a:srgbClr val="D1D5DB"/>
              </a:solidFill>
              <a:latin typeface="Söhne"/>
            </a:endParaRPr>
          </a:p>
          <a:p>
            <a:pPr algn="l"/>
            <a:r>
              <a:rPr lang="en-US" b="0" i="0" dirty="0">
                <a:solidFill>
                  <a:srgbClr val="D1D5DB"/>
                </a:solidFill>
                <a:effectLst/>
                <a:latin typeface="Söhne"/>
              </a:rPr>
              <a:t> The schema specifies the following aspects:</a:t>
            </a:r>
          </a:p>
          <a:p>
            <a:pPr algn="l"/>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Table Structure:</a:t>
            </a:r>
            <a:r>
              <a:rPr lang="en-US" b="0" i="0" dirty="0">
                <a:solidFill>
                  <a:srgbClr val="D1D5DB"/>
                </a:solidFill>
                <a:effectLst/>
                <a:latin typeface="Söhne"/>
              </a:rPr>
              <a:t> In a relational database, the schema defines the tables that will hold the data. Each table has a set of columns, and each column has a defined data type (such as text, number, date) that specifies what kind of data can be stored in that column.</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Column Constraints:</a:t>
            </a:r>
            <a:r>
              <a:rPr lang="en-US" b="0" i="0" dirty="0">
                <a:solidFill>
                  <a:srgbClr val="D1D5DB"/>
                </a:solidFill>
                <a:effectLst/>
                <a:latin typeface="Söhne"/>
              </a:rPr>
              <a:t> The schema also specifies constraints on columns, such as whether a column must contain a unique value (a primary key constraint), whether a column can contain null values, and whether certain values are allowed (data validation constraints).</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Relationships:</a:t>
            </a:r>
            <a:r>
              <a:rPr lang="en-US" b="0" i="0" dirty="0">
                <a:solidFill>
                  <a:srgbClr val="D1D5DB"/>
                </a:solidFill>
                <a:effectLst/>
                <a:latin typeface="Söhne"/>
              </a:rPr>
              <a:t> For relational databases, the schema outlines the relationships between tables. These relationships are established using keys—specifically, primary keys and foreign keys—which help maintain data integrity and enable data retrieval across related tables.</a:t>
            </a:r>
          </a:p>
          <a:p>
            <a:pPr algn="l">
              <a:buFont typeface="+mj-lt"/>
              <a:buAutoNum type="arabicPeriod"/>
            </a:pPr>
            <a:endParaRPr lang="en-US" b="0" i="0" dirty="0">
              <a:solidFill>
                <a:srgbClr val="D1D5DB"/>
              </a:solidFill>
              <a:effectLst/>
              <a:latin typeface="Söhne"/>
            </a:endParaRPr>
          </a:p>
          <a:p>
            <a:pPr algn="l">
              <a:buFont typeface="+mj-lt"/>
              <a:buAutoNum type="arabicPeriod"/>
            </a:pPr>
            <a:endParaRPr lang="en-US" b="0" i="0" dirty="0">
              <a:solidFill>
                <a:srgbClr val="D1D5DB"/>
              </a:solidFill>
              <a:effectLst/>
              <a:latin typeface="Söhne"/>
            </a:endParaRPr>
          </a:p>
        </p:txBody>
      </p:sp>
    </p:spTree>
    <p:extLst>
      <p:ext uri="{BB962C8B-B14F-4D97-AF65-F5344CB8AC3E}">
        <p14:creationId xmlns:p14="http://schemas.microsoft.com/office/powerpoint/2010/main" val="212038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03BA2A-561C-CF8C-8BD3-8146509DD18E}"/>
              </a:ext>
            </a:extLst>
          </p:cNvPr>
          <p:cNvSpPr txBox="1"/>
          <p:nvPr/>
        </p:nvSpPr>
        <p:spPr>
          <a:xfrm>
            <a:off x="621804" y="891941"/>
            <a:ext cx="11089232" cy="3970318"/>
          </a:xfrm>
          <a:prstGeom prst="rect">
            <a:avLst/>
          </a:prstGeom>
          <a:noFill/>
        </p:spPr>
        <p:txBody>
          <a:bodyPr wrap="square">
            <a:spAutoFit/>
          </a:bodyPr>
          <a:lstStyle/>
          <a:p>
            <a:pPr algn="l"/>
            <a:endParaRPr lang="en-US" b="1" i="0" dirty="0">
              <a:solidFill>
                <a:srgbClr val="D1D5DB"/>
              </a:solidFill>
              <a:effectLst/>
              <a:latin typeface="Söhne"/>
            </a:endParaRPr>
          </a:p>
          <a:p>
            <a:pPr algn="l"/>
            <a:r>
              <a:rPr lang="en-US" b="1" dirty="0">
                <a:solidFill>
                  <a:srgbClr val="D1D5DB"/>
                </a:solidFill>
                <a:latin typeface="Söhne"/>
              </a:rPr>
              <a:t>4.</a:t>
            </a:r>
            <a:r>
              <a:rPr lang="en-US" b="1" i="0" dirty="0">
                <a:solidFill>
                  <a:srgbClr val="D1D5DB"/>
                </a:solidFill>
                <a:effectLst/>
                <a:latin typeface="Söhne"/>
              </a:rPr>
              <a:t>Indexes:</a:t>
            </a:r>
            <a:r>
              <a:rPr lang="en-US" b="0" i="0" dirty="0">
                <a:solidFill>
                  <a:srgbClr val="D1D5DB"/>
                </a:solidFill>
                <a:effectLst/>
                <a:latin typeface="Söhne"/>
              </a:rPr>
              <a:t> Schema definition also includes decisions about which columns need indexing. Indexes enhance the efficiency of data retrieval operations by creating data structures that speed up the search process.</a:t>
            </a:r>
          </a:p>
          <a:p>
            <a:pPr algn="l">
              <a:buFont typeface="+mj-lt"/>
              <a:buAutoNum type="arabicPeriod"/>
            </a:pPr>
            <a:endParaRPr lang="en-US" dirty="0">
              <a:solidFill>
                <a:srgbClr val="D1D5DB"/>
              </a:solidFill>
              <a:latin typeface="Söhne"/>
            </a:endParaRPr>
          </a:p>
          <a:p>
            <a:pPr algn="l"/>
            <a:r>
              <a:rPr lang="en-US" b="1" i="0" dirty="0">
                <a:solidFill>
                  <a:srgbClr val="D1D5DB"/>
                </a:solidFill>
                <a:effectLst/>
                <a:latin typeface="Söhne"/>
              </a:rPr>
              <a:t>5.Data Integrity Rules:</a:t>
            </a:r>
            <a:r>
              <a:rPr lang="en-US" b="0" i="0" dirty="0">
                <a:solidFill>
                  <a:srgbClr val="D1D5DB"/>
                </a:solidFill>
                <a:effectLst/>
                <a:latin typeface="Söhne"/>
              </a:rPr>
              <a:t> The schema can enforce rules to maintain the consistency and integrity of the data. This might involve specifying that certain data values are required, setting up referential integrity between related tables, and defining rules for data validation and transformation.</a:t>
            </a:r>
          </a:p>
          <a:p>
            <a:pPr algn="l"/>
            <a:endParaRPr lang="en-US" b="0" i="0" dirty="0">
              <a:solidFill>
                <a:srgbClr val="D1D5DB"/>
              </a:solidFill>
              <a:effectLst/>
              <a:latin typeface="Söhne"/>
            </a:endParaRPr>
          </a:p>
          <a:p>
            <a:pPr algn="l"/>
            <a:r>
              <a:rPr lang="en-US" b="1" dirty="0">
                <a:solidFill>
                  <a:srgbClr val="D1D5DB"/>
                </a:solidFill>
                <a:latin typeface="Söhne"/>
              </a:rPr>
              <a:t>6.</a:t>
            </a:r>
            <a:r>
              <a:rPr lang="en-US" b="1" i="0" dirty="0">
                <a:solidFill>
                  <a:srgbClr val="D1D5DB"/>
                </a:solidFill>
                <a:effectLst/>
                <a:latin typeface="Söhne"/>
              </a:rPr>
              <a:t>Views:</a:t>
            </a:r>
            <a:r>
              <a:rPr lang="en-US" b="0" i="0" dirty="0">
                <a:solidFill>
                  <a:srgbClr val="D1D5DB"/>
                </a:solidFill>
                <a:effectLst/>
                <a:latin typeface="Söhne"/>
              </a:rPr>
              <a:t> A schema can include the definition of database views. Views are virtual tables that display data from one or more underlying tables in a customized way, often to simplify complex queries or present specific subsets of data to users.</a:t>
            </a:r>
          </a:p>
          <a:p>
            <a:pPr algn="l">
              <a:buFont typeface="+mj-lt"/>
              <a:buAutoNum type="arabicPeriod"/>
            </a:pPr>
            <a:endParaRPr lang="en-US" b="0" i="0" dirty="0">
              <a:solidFill>
                <a:srgbClr val="D1D5DB"/>
              </a:solidFill>
              <a:effectLst/>
              <a:latin typeface="Söhne"/>
            </a:endParaRPr>
          </a:p>
          <a:p>
            <a:pPr algn="l"/>
            <a:r>
              <a:rPr lang="en-US" b="1" i="0" dirty="0">
                <a:solidFill>
                  <a:srgbClr val="D1D5DB"/>
                </a:solidFill>
                <a:effectLst/>
                <a:latin typeface="Söhne"/>
              </a:rPr>
              <a:t>7.Security and Permissions:</a:t>
            </a:r>
            <a:r>
              <a:rPr lang="en-US" b="0" i="0" dirty="0">
                <a:solidFill>
                  <a:srgbClr val="D1D5DB"/>
                </a:solidFill>
                <a:effectLst/>
                <a:latin typeface="Söhne"/>
              </a:rPr>
              <a:t> Schema definition can also involve specifying access controls and permissions, determining who can read, write, modify, or delete data within the database.</a:t>
            </a:r>
          </a:p>
        </p:txBody>
      </p:sp>
    </p:spTree>
    <p:extLst>
      <p:ext uri="{BB962C8B-B14F-4D97-AF65-F5344CB8AC3E}">
        <p14:creationId xmlns:p14="http://schemas.microsoft.com/office/powerpoint/2010/main" val="277747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7FFD98-B16F-184D-AB05-3A82EAF884B2}"/>
              </a:ext>
            </a:extLst>
          </p:cNvPr>
          <p:cNvSpPr txBox="1"/>
          <p:nvPr/>
        </p:nvSpPr>
        <p:spPr>
          <a:xfrm>
            <a:off x="3214092" y="260648"/>
            <a:ext cx="6886690" cy="461665"/>
          </a:xfrm>
          <a:prstGeom prst="rect">
            <a:avLst/>
          </a:prstGeom>
          <a:noFill/>
        </p:spPr>
        <p:txBody>
          <a:bodyPr wrap="square">
            <a:spAutoFit/>
          </a:bodyPr>
          <a:lstStyle/>
          <a:p>
            <a:r>
              <a:rPr lang="en-US" sz="2400" b="1" dirty="0">
                <a:solidFill>
                  <a:srgbClr val="FFFF00"/>
                </a:solidFill>
                <a:latin typeface="Söhne"/>
              </a:rPr>
              <a:t>W</a:t>
            </a:r>
            <a:r>
              <a:rPr lang="en-US" sz="2400" b="1" i="0" dirty="0">
                <a:solidFill>
                  <a:srgbClr val="FFFF00"/>
                </a:solidFill>
                <a:effectLst/>
                <a:latin typeface="Söhne"/>
              </a:rPr>
              <a:t>hat </a:t>
            </a:r>
            <a:r>
              <a:rPr lang="en-US" sz="2400" b="1" dirty="0">
                <a:solidFill>
                  <a:srgbClr val="FFFF00"/>
                </a:solidFill>
                <a:latin typeface="Söhne"/>
              </a:rPr>
              <a:t>I</a:t>
            </a:r>
            <a:r>
              <a:rPr lang="en-US" sz="2400" b="1" i="0" dirty="0">
                <a:solidFill>
                  <a:srgbClr val="FFFF00"/>
                </a:solidFill>
                <a:effectLst/>
                <a:latin typeface="Söhne"/>
              </a:rPr>
              <a:t>s </a:t>
            </a:r>
            <a:r>
              <a:rPr lang="en-US" sz="2400" b="1" dirty="0">
                <a:solidFill>
                  <a:srgbClr val="FFFF00"/>
                </a:solidFill>
                <a:latin typeface="Söhne"/>
              </a:rPr>
              <a:t>D</a:t>
            </a:r>
            <a:r>
              <a:rPr lang="en-US" sz="2400" b="1" i="0" dirty="0">
                <a:solidFill>
                  <a:srgbClr val="FFFF00"/>
                </a:solidFill>
                <a:effectLst/>
                <a:latin typeface="Söhne"/>
              </a:rPr>
              <a:t>ifference Between Collections and Tables</a:t>
            </a:r>
            <a:endParaRPr lang="en-IN" sz="2400" b="1" dirty="0">
              <a:solidFill>
                <a:srgbClr val="FFFF00"/>
              </a:solidFill>
            </a:endParaRPr>
          </a:p>
        </p:txBody>
      </p:sp>
      <p:sp>
        <p:nvSpPr>
          <p:cNvPr id="5" name="TextBox 4">
            <a:extLst>
              <a:ext uri="{FF2B5EF4-FFF2-40B4-BE49-F238E27FC236}">
                <a16:creationId xmlns:a16="http://schemas.microsoft.com/office/drawing/2014/main" id="{B34ED550-B101-AF9D-E487-A6407971EA3E}"/>
              </a:ext>
            </a:extLst>
          </p:cNvPr>
          <p:cNvSpPr txBox="1"/>
          <p:nvPr/>
        </p:nvSpPr>
        <p:spPr>
          <a:xfrm>
            <a:off x="261764" y="1101514"/>
            <a:ext cx="11855053" cy="2308324"/>
          </a:xfrm>
          <a:prstGeom prst="rect">
            <a:avLst/>
          </a:prstGeom>
          <a:noFill/>
        </p:spPr>
        <p:txBody>
          <a:bodyPr wrap="square">
            <a:spAutoFit/>
          </a:bodyPr>
          <a:lstStyle/>
          <a:p>
            <a:pPr algn="l"/>
            <a:r>
              <a:rPr lang="en-US" b="1" i="0" dirty="0">
                <a:solidFill>
                  <a:srgbClr val="D1D5DB"/>
                </a:solidFill>
                <a:effectLst/>
                <a:latin typeface="Söhne"/>
              </a:rPr>
              <a:t>Collections: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Collections are a term commonly used in NoSQL databases, especially in document-oriented databases like MongoDB.</a:t>
            </a:r>
          </a:p>
          <a:p>
            <a:pPr algn="l">
              <a:buFont typeface="Arial" panose="020B0604020202020204" pitchFamily="34" charset="0"/>
              <a:buChar char="•"/>
            </a:pPr>
            <a:r>
              <a:rPr lang="en-US" b="0" i="0" dirty="0">
                <a:solidFill>
                  <a:srgbClr val="D1D5DB"/>
                </a:solidFill>
                <a:effectLst/>
                <a:latin typeface="Söhne"/>
              </a:rPr>
              <a:t>In a NoSQL context, a collection is a grouping of similar or related documents. A document is a data structure that contains key-value pairs, similar to a JSON object.</a:t>
            </a:r>
          </a:p>
          <a:p>
            <a:pPr algn="l">
              <a:buFont typeface="Arial" panose="020B0604020202020204" pitchFamily="34" charset="0"/>
              <a:buChar char="•"/>
            </a:pPr>
            <a:r>
              <a:rPr lang="en-US" b="0" i="0" dirty="0">
                <a:solidFill>
                  <a:srgbClr val="D1D5DB"/>
                </a:solidFill>
                <a:effectLst/>
                <a:latin typeface="Söhne"/>
              </a:rPr>
              <a:t>Each document within a collection can have a different structure, meaning that different documents can have different fields.</a:t>
            </a:r>
          </a:p>
          <a:p>
            <a:pPr algn="l">
              <a:buFont typeface="Arial" panose="020B0604020202020204" pitchFamily="34" charset="0"/>
              <a:buChar char="•"/>
            </a:pPr>
            <a:r>
              <a:rPr lang="en-US" b="0" i="0" dirty="0">
                <a:solidFill>
                  <a:srgbClr val="D1D5DB"/>
                </a:solidFill>
                <a:effectLst/>
                <a:latin typeface="Söhne"/>
              </a:rPr>
              <a:t>Collections are schema-flexible, allowing you to add new fields to documents without affecting others in the collection.</a:t>
            </a:r>
          </a:p>
          <a:p>
            <a:pPr algn="l">
              <a:buFont typeface="Arial" panose="020B0604020202020204" pitchFamily="34" charset="0"/>
              <a:buChar char="•"/>
            </a:pPr>
            <a:r>
              <a:rPr lang="en-US" b="0" i="0" dirty="0">
                <a:solidFill>
                  <a:srgbClr val="D1D5DB"/>
                </a:solidFill>
                <a:effectLst/>
                <a:latin typeface="Söhne"/>
              </a:rPr>
              <a:t>Collections are used to store data in a semi-structured or unstructured format.</a:t>
            </a:r>
          </a:p>
        </p:txBody>
      </p:sp>
      <p:sp>
        <p:nvSpPr>
          <p:cNvPr id="7" name="TextBox 6">
            <a:extLst>
              <a:ext uri="{FF2B5EF4-FFF2-40B4-BE49-F238E27FC236}">
                <a16:creationId xmlns:a16="http://schemas.microsoft.com/office/drawing/2014/main" id="{504A6F91-17BE-FCFD-6143-4DF30035DBE6}"/>
              </a:ext>
            </a:extLst>
          </p:cNvPr>
          <p:cNvSpPr txBox="1"/>
          <p:nvPr/>
        </p:nvSpPr>
        <p:spPr>
          <a:xfrm>
            <a:off x="333772" y="3933056"/>
            <a:ext cx="10657184" cy="2585323"/>
          </a:xfrm>
          <a:prstGeom prst="rect">
            <a:avLst/>
          </a:prstGeom>
          <a:noFill/>
        </p:spPr>
        <p:txBody>
          <a:bodyPr wrap="square">
            <a:spAutoFit/>
          </a:bodyPr>
          <a:lstStyle/>
          <a:p>
            <a:pPr algn="l"/>
            <a:r>
              <a:rPr lang="en-US" b="1" i="0" dirty="0">
                <a:solidFill>
                  <a:srgbClr val="D1D5DB"/>
                </a:solidFill>
                <a:effectLst/>
                <a:latin typeface="Söhne"/>
              </a:rPr>
              <a:t>Tables: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Tables are the fundamental structure in relational databases.</a:t>
            </a:r>
          </a:p>
          <a:p>
            <a:pPr algn="l">
              <a:buFont typeface="Arial" panose="020B0604020202020204" pitchFamily="34" charset="0"/>
              <a:buChar char="•"/>
            </a:pPr>
            <a:r>
              <a:rPr lang="en-US" b="0" i="0" dirty="0">
                <a:solidFill>
                  <a:srgbClr val="D1D5DB"/>
                </a:solidFill>
                <a:effectLst/>
                <a:latin typeface="Söhne"/>
              </a:rPr>
              <a:t>In a relational database, a table is a two-dimensional structure made up of rows and columns.</a:t>
            </a:r>
          </a:p>
          <a:p>
            <a:pPr algn="l">
              <a:buFont typeface="Arial" panose="020B0604020202020204" pitchFamily="34" charset="0"/>
              <a:buChar char="•"/>
            </a:pPr>
            <a:r>
              <a:rPr lang="en-US" b="0" i="0" dirty="0">
                <a:solidFill>
                  <a:srgbClr val="D1D5DB"/>
                </a:solidFill>
                <a:effectLst/>
                <a:latin typeface="Söhne"/>
              </a:rPr>
              <a:t>Each row represents a record, and each column represents an attribute or field of that record.</a:t>
            </a:r>
          </a:p>
          <a:p>
            <a:pPr algn="l">
              <a:buFont typeface="Arial" panose="020B0604020202020204" pitchFamily="34" charset="0"/>
              <a:buChar char="•"/>
            </a:pPr>
            <a:r>
              <a:rPr lang="en-US" b="0" i="0" dirty="0">
                <a:solidFill>
                  <a:srgbClr val="D1D5DB"/>
                </a:solidFill>
                <a:effectLst/>
                <a:latin typeface="Söhne"/>
              </a:rPr>
              <a:t>The structure of a table is defined by its schema, which specifies the columns and their data types.</a:t>
            </a:r>
          </a:p>
          <a:p>
            <a:pPr algn="l">
              <a:buFont typeface="Arial" panose="020B0604020202020204" pitchFamily="34" charset="0"/>
              <a:buChar char="•"/>
            </a:pPr>
            <a:r>
              <a:rPr lang="en-US" b="0" i="0" dirty="0">
                <a:solidFill>
                  <a:srgbClr val="D1D5DB"/>
                </a:solidFill>
                <a:effectLst/>
                <a:latin typeface="Söhne"/>
              </a:rPr>
              <a:t>All rows in a table follow the same structure defined by the schema. Any changes to the schema typically affect the entire table.</a:t>
            </a:r>
          </a:p>
          <a:p>
            <a:pPr algn="l">
              <a:buFont typeface="Arial" panose="020B0604020202020204" pitchFamily="34" charset="0"/>
              <a:buChar char="•"/>
            </a:pPr>
            <a:r>
              <a:rPr lang="en-US" b="0" i="0" dirty="0">
                <a:solidFill>
                  <a:srgbClr val="D1D5DB"/>
                </a:solidFill>
                <a:effectLst/>
                <a:latin typeface="Söhne"/>
              </a:rPr>
              <a:t>Relational databases enforce data integrity through defined relationships between tables and use the concept of keys (primary keys and foreign keys) to ensure data consistency.</a:t>
            </a:r>
          </a:p>
        </p:txBody>
      </p:sp>
    </p:spTree>
    <p:extLst>
      <p:ext uri="{BB962C8B-B14F-4D97-AF65-F5344CB8AC3E}">
        <p14:creationId xmlns:p14="http://schemas.microsoft.com/office/powerpoint/2010/main" val="237012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C8B4BC-E61F-413A-612D-10E6E3F3E25C}"/>
              </a:ext>
            </a:extLst>
          </p:cNvPr>
          <p:cNvSpPr txBox="1"/>
          <p:nvPr/>
        </p:nvSpPr>
        <p:spPr>
          <a:xfrm>
            <a:off x="440012" y="1052736"/>
            <a:ext cx="10838976" cy="369332"/>
          </a:xfrm>
          <a:prstGeom prst="rect">
            <a:avLst/>
          </a:prstGeom>
          <a:noFill/>
        </p:spPr>
        <p:txBody>
          <a:bodyPr wrap="square">
            <a:spAutoFit/>
          </a:bodyPr>
          <a:lstStyle/>
          <a:p>
            <a:r>
              <a:rPr lang="en-IN" b="1" i="0" dirty="0">
                <a:effectLst/>
                <a:latin typeface="Söhne"/>
              </a:rPr>
              <a:t>Install MongoDB: </a:t>
            </a:r>
            <a:r>
              <a:rPr lang="en-US" b="0" i="0" dirty="0">
                <a:solidFill>
                  <a:srgbClr val="D1D5DB"/>
                </a:solidFill>
                <a:effectLst/>
                <a:latin typeface="Söhne"/>
              </a:rPr>
              <a:t>official MongoDB website (</a:t>
            </a:r>
            <a:r>
              <a:rPr lang="en-US" b="0" i="0" u="sng" dirty="0">
                <a:effectLst/>
                <a:latin typeface="Söhne"/>
                <a:hlinkClick r:id="rId2"/>
              </a:rPr>
              <a:t>https://www.mongodb.com/try/download/community</a:t>
            </a:r>
            <a:r>
              <a:rPr lang="en-US" b="0" i="0" dirty="0">
                <a:solidFill>
                  <a:srgbClr val="D1D5DB"/>
                </a:solidFill>
                <a:effectLst/>
                <a:latin typeface="Söhne"/>
              </a:rPr>
              <a:t>). </a:t>
            </a:r>
            <a:endParaRPr lang="en-IN" dirty="0"/>
          </a:p>
        </p:txBody>
      </p:sp>
      <p:sp>
        <p:nvSpPr>
          <p:cNvPr id="5" name="TextBox 4">
            <a:extLst>
              <a:ext uri="{FF2B5EF4-FFF2-40B4-BE49-F238E27FC236}">
                <a16:creationId xmlns:a16="http://schemas.microsoft.com/office/drawing/2014/main" id="{F7F30F6D-19D4-832F-22FE-E5DE39C55444}"/>
              </a:ext>
            </a:extLst>
          </p:cNvPr>
          <p:cNvSpPr txBox="1"/>
          <p:nvPr/>
        </p:nvSpPr>
        <p:spPr>
          <a:xfrm>
            <a:off x="431858" y="1944709"/>
            <a:ext cx="11135162" cy="923330"/>
          </a:xfrm>
          <a:prstGeom prst="rect">
            <a:avLst/>
          </a:prstGeom>
          <a:noFill/>
        </p:spPr>
        <p:txBody>
          <a:bodyPr wrap="square">
            <a:spAutoFit/>
          </a:bodyPr>
          <a:lstStyle/>
          <a:p>
            <a:r>
              <a:rPr lang="en-US" b="1" i="0" dirty="0">
                <a:effectLst/>
                <a:latin typeface="Söhne"/>
              </a:rPr>
              <a:t>Start MongoDB Server:</a:t>
            </a:r>
            <a:r>
              <a:rPr lang="en-US" b="0" i="0" dirty="0">
                <a:solidFill>
                  <a:srgbClr val="D1D5DB"/>
                </a:solidFill>
                <a:effectLst/>
                <a:latin typeface="Söhne"/>
              </a:rPr>
              <a:t> Once MongoDB is installed, you'll need to start the MongoDB server. Open your command prompt or terminal and navigate to the directory where MongoDB is installed. Run the following command to start the MongoDB server:</a:t>
            </a:r>
            <a:endParaRPr lang="en-IN" dirty="0"/>
          </a:p>
        </p:txBody>
      </p:sp>
    </p:spTree>
    <p:extLst>
      <p:ext uri="{BB962C8B-B14F-4D97-AF65-F5344CB8AC3E}">
        <p14:creationId xmlns:p14="http://schemas.microsoft.com/office/powerpoint/2010/main" val="87067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114049-5E83-B829-1094-832F05DECC96}"/>
              </a:ext>
            </a:extLst>
          </p:cNvPr>
          <p:cNvPicPr>
            <a:picLocks noChangeAspect="1"/>
          </p:cNvPicPr>
          <p:nvPr/>
        </p:nvPicPr>
        <p:blipFill>
          <a:blip r:embed="rId2"/>
          <a:stretch>
            <a:fillRect/>
          </a:stretch>
        </p:blipFill>
        <p:spPr>
          <a:xfrm>
            <a:off x="117748" y="1268760"/>
            <a:ext cx="6355631" cy="3917018"/>
          </a:xfrm>
          <a:prstGeom prst="rect">
            <a:avLst/>
          </a:prstGeom>
        </p:spPr>
      </p:pic>
      <p:pic>
        <p:nvPicPr>
          <p:cNvPr id="7" name="Picture 6">
            <a:extLst>
              <a:ext uri="{FF2B5EF4-FFF2-40B4-BE49-F238E27FC236}">
                <a16:creationId xmlns:a16="http://schemas.microsoft.com/office/drawing/2014/main" id="{6CA01344-0004-29D5-A195-5025FC505139}"/>
              </a:ext>
            </a:extLst>
          </p:cNvPr>
          <p:cNvPicPr>
            <a:picLocks noChangeAspect="1"/>
          </p:cNvPicPr>
          <p:nvPr/>
        </p:nvPicPr>
        <p:blipFill>
          <a:blip r:embed="rId3"/>
          <a:stretch>
            <a:fillRect/>
          </a:stretch>
        </p:blipFill>
        <p:spPr>
          <a:xfrm>
            <a:off x="6598469" y="1275052"/>
            <a:ext cx="5040560" cy="3917019"/>
          </a:xfrm>
          <a:prstGeom prst="rect">
            <a:avLst/>
          </a:prstGeom>
        </p:spPr>
      </p:pic>
    </p:spTree>
    <p:extLst>
      <p:ext uri="{BB962C8B-B14F-4D97-AF65-F5344CB8AC3E}">
        <p14:creationId xmlns:p14="http://schemas.microsoft.com/office/powerpoint/2010/main" val="218348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455ED5-7C6D-C375-9550-6E2FC3C983D4}"/>
              </a:ext>
            </a:extLst>
          </p:cNvPr>
          <p:cNvPicPr>
            <a:picLocks noChangeAspect="1"/>
          </p:cNvPicPr>
          <p:nvPr/>
        </p:nvPicPr>
        <p:blipFill>
          <a:blip r:embed="rId2"/>
          <a:stretch>
            <a:fillRect/>
          </a:stretch>
        </p:blipFill>
        <p:spPr>
          <a:xfrm>
            <a:off x="45740" y="260648"/>
            <a:ext cx="5288738" cy="1585097"/>
          </a:xfrm>
          <a:prstGeom prst="rect">
            <a:avLst/>
          </a:prstGeom>
        </p:spPr>
      </p:pic>
      <p:pic>
        <p:nvPicPr>
          <p:cNvPr id="5" name="Picture 4">
            <a:extLst>
              <a:ext uri="{FF2B5EF4-FFF2-40B4-BE49-F238E27FC236}">
                <a16:creationId xmlns:a16="http://schemas.microsoft.com/office/drawing/2014/main" id="{388E833D-B1D6-41F1-3795-4E31F4635B53}"/>
              </a:ext>
            </a:extLst>
          </p:cNvPr>
          <p:cNvPicPr>
            <a:picLocks noChangeAspect="1"/>
          </p:cNvPicPr>
          <p:nvPr/>
        </p:nvPicPr>
        <p:blipFill>
          <a:blip r:embed="rId3"/>
          <a:stretch>
            <a:fillRect/>
          </a:stretch>
        </p:blipFill>
        <p:spPr>
          <a:xfrm>
            <a:off x="65746" y="2420888"/>
            <a:ext cx="6759526" cy="1165961"/>
          </a:xfrm>
          <a:prstGeom prst="rect">
            <a:avLst/>
          </a:prstGeom>
        </p:spPr>
      </p:pic>
      <p:pic>
        <p:nvPicPr>
          <p:cNvPr id="7" name="Picture 6">
            <a:extLst>
              <a:ext uri="{FF2B5EF4-FFF2-40B4-BE49-F238E27FC236}">
                <a16:creationId xmlns:a16="http://schemas.microsoft.com/office/drawing/2014/main" id="{89B0535B-33FF-BEE9-65DE-727255734B45}"/>
              </a:ext>
            </a:extLst>
          </p:cNvPr>
          <p:cNvPicPr>
            <a:picLocks noChangeAspect="1"/>
          </p:cNvPicPr>
          <p:nvPr/>
        </p:nvPicPr>
        <p:blipFill>
          <a:blip r:embed="rId4"/>
          <a:stretch>
            <a:fillRect/>
          </a:stretch>
        </p:blipFill>
        <p:spPr>
          <a:xfrm>
            <a:off x="6454452" y="188640"/>
            <a:ext cx="5448772" cy="2004234"/>
          </a:xfrm>
          <a:prstGeom prst="rect">
            <a:avLst/>
          </a:prstGeom>
        </p:spPr>
      </p:pic>
      <p:pic>
        <p:nvPicPr>
          <p:cNvPr id="9" name="Picture 8">
            <a:extLst>
              <a:ext uri="{FF2B5EF4-FFF2-40B4-BE49-F238E27FC236}">
                <a16:creationId xmlns:a16="http://schemas.microsoft.com/office/drawing/2014/main" id="{9C76EF6D-1E98-21E3-61BA-C0DF6C81F4F7}"/>
              </a:ext>
            </a:extLst>
          </p:cNvPr>
          <p:cNvPicPr>
            <a:picLocks noChangeAspect="1"/>
          </p:cNvPicPr>
          <p:nvPr/>
        </p:nvPicPr>
        <p:blipFill>
          <a:blip r:embed="rId5"/>
          <a:stretch>
            <a:fillRect/>
          </a:stretch>
        </p:blipFill>
        <p:spPr>
          <a:xfrm>
            <a:off x="117748" y="3933056"/>
            <a:ext cx="6812870" cy="1844200"/>
          </a:xfrm>
          <a:prstGeom prst="rect">
            <a:avLst/>
          </a:prstGeom>
        </p:spPr>
      </p:pic>
      <p:pic>
        <p:nvPicPr>
          <p:cNvPr id="11" name="Picture 10">
            <a:extLst>
              <a:ext uri="{FF2B5EF4-FFF2-40B4-BE49-F238E27FC236}">
                <a16:creationId xmlns:a16="http://schemas.microsoft.com/office/drawing/2014/main" id="{7839DE3D-4AE2-0D3C-DE23-976F4F980C62}"/>
              </a:ext>
            </a:extLst>
          </p:cNvPr>
          <p:cNvPicPr>
            <a:picLocks noChangeAspect="1"/>
          </p:cNvPicPr>
          <p:nvPr/>
        </p:nvPicPr>
        <p:blipFill>
          <a:blip r:embed="rId6"/>
          <a:stretch>
            <a:fillRect/>
          </a:stretch>
        </p:blipFill>
        <p:spPr>
          <a:xfrm>
            <a:off x="6094412" y="3180783"/>
            <a:ext cx="5799323" cy="579170"/>
          </a:xfrm>
          <a:prstGeom prst="rect">
            <a:avLst/>
          </a:prstGeom>
        </p:spPr>
      </p:pic>
      <p:pic>
        <p:nvPicPr>
          <p:cNvPr id="13" name="Picture 12">
            <a:extLst>
              <a:ext uri="{FF2B5EF4-FFF2-40B4-BE49-F238E27FC236}">
                <a16:creationId xmlns:a16="http://schemas.microsoft.com/office/drawing/2014/main" id="{39A1BCA0-B316-FD26-E2F3-E6C29718CF7B}"/>
              </a:ext>
            </a:extLst>
          </p:cNvPr>
          <p:cNvPicPr>
            <a:picLocks noChangeAspect="1"/>
          </p:cNvPicPr>
          <p:nvPr/>
        </p:nvPicPr>
        <p:blipFill>
          <a:blip r:embed="rId7"/>
          <a:stretch>
            <a:fillRect/>
          </a:stretch>
        </p:blipFill>
        <p:spPr>
          <a:xfrm>
            <a:off x="7102524" y="3861048"/>
            <a:ext cx="4968553" cy="2401597"/>
          </a:xfrm>
          <a:prstGeom prst="rect">
            <a:avLst/>
          </a:prstGeom>
        </p:spPr>
      </p:pic>
    </p:spTree>
    <p:extLst>
      <p:ext uri="{BB962C8B-B14F-4D97-AF65-F5344CB8AC3E}">
        <p14:creationId xmlns:p14="http://schemas.microsoft.com/office/powerpoint/2010/main" val="80704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E681E6-3C7A-99DE-0FD7-7DDA36AD924C}"/>
              </a:ext>
            </a:extLst>
          </p:cNvPr>
          <p:cNvPicPr>
            <a:picLocks noChangeAspect="1"/>
          </p:cNvPicPr>
          <p:nvPr/>
        </p:nvPicPr>
        <p:blipFill>
          <a:blip r:embed="rId2"/>
          <a:stretch>
            <a:fillRect/>
          </a:stretch>
        </p:blipFill>
        <p:spPr>
          <a:xfrm>
            <a:off x="117748" y="476672"/>
            <a:ext cx="5472608" cy="3718882"/>
          </a:xfrm>
          <a:prstGeom prst="rect">
            <a:avLst/>
          </a:prstGeom>
        </p:spPr>
      </p:pic>
      <p:pic>
        <p:nvPicPr>
          <p:cNvPr id="5" name="Picture 4">
            <a:extLst>
              <a:ext uri="{FF2B5EF4-FFF2-40B4-BE49-F238E27FC236}">
                <a16:creationId xmlns:a16="http://schemas.microsoft.com/office/drawing/2014/main" id="{2348D9B5-B585-7CAD-742A-ACF0E17A639E}"/>
              </a:ext>
            </a:extLst>
          </p:cNvPr>
          <p:cNvPicPr>
            <a:picLocks noChangeAspect="1"/>
          </p:cNvPicPr>
          <p:nvPr/>
        </p:nvPicPr>
        <p:blipFill>
          <a:blip r:embed="rId3"/>
          <a:stretch>
            <a:fillRect/>
          </a:stretch>
        </p:blipFill>
        <p:spPr>
          <a:xfrm>
            <a:off x="6310436" y="476672"/>
            <a:ext cx="5256584" cy="4248472"/>
          </a:xfrm>
          <a:prstGeom prst="rect">
            <a:avLst/>
          </a:prstGeom>
        </p:spPr>
      </p:pic>
      <p:pic>
        <p:nvPicPr>
          <p:cNvPr id="7" name="Picture 6">
            <a:extLst>
              <a:ext uri="{FF2B5EF4-FFF2-40B4-BE49-F238E27FC236}">
                <a16:creationId xmlns:a16="http://schemas.microsoft.com/office/drawing/2014/main" id="{EA1C8067-D002-384B-8811-8B9FA0392B7C}"/>
              </a:ext>
            </a:extLst>
          </p:cNvPr>
          <p:cNvPicPr>
            <a:picLocks noChangeAspect="1"/>
          </p:cNvPicPr>
          <p:nvPr/>
        </p:nvPicPr>
        <p:blipFill>
          <a:blip r:embed="rId4"/>
          <a:stretch>
            <a:fillRect/>
          </a:stretch>
        </p:blipFill>
        <p:spPr>
          <a:xfrm>
            <a:off x="117748" y="4365104"/>
            <a:ext cx="6336704" cy="2355047"/>
          </a:xfrm>
          <a:prstGeom prst="rect">
            <a:avLst/>
          </a:prstGeom>
        </p:spPr>
      </p:pic>
    </p:spTree>
    <p:extLst>
      <p:ext uri="{BB962C8B-B14F-4D97-AF65-F5344CB8AC3E}">
        <p14:creationId xmlns:p14="http://schemas.microsoft.com/office/powerpoint/2010/main" val="4054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B219B1-CA78-CF40-C5B5-1CB8A644F5C4}"/>
              </a:ext>
            </a:extLst>
          </p:cNvPr>
          <p:cNvSpPr txBox="1"/>
          <p:nvPr/>
        </p:nvSpPr>
        <p:spPr>
          <a:xfrm>
            <a:off x="189756" y="620688"/>
            <a:ext cx="11665296" cy="5355312"/>
          </a:xfrm>
          <a:prstGeom prst="rect">
            <a:avLst/>
          </a:prstGeom>
          <a:noFill/>
        </p:spPr>
        <p:txBody>
          <a:bodyPr wrap="square">
            <a:spAutoFit/>
          </a:bodyPr>
          <a:lstStyle/>
          <a:p>
            <a:pPr algn="l"/>
            <a:r>
              <a:rPr lang="en-US" b="0" i="0" dirty="0">
                <a:solidFill>
                  <a:srgbClr val="D1D5DB"/>
                </a:solidFill>
                <a:effectLst/>
                <a:latin typeface="Söhne"/>
              </a:rPr>
              <a:t>There are different types of databases, including:</a:t>
            </a:r>
          </a:p>
          <a:p>
            <a:pPr algn="l"/>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Relational Databases:</a:t>
            </a:r>
            <a:r>
              <a:rPr lang="en-US" b="0" i="0" dirty="0">
                <a:solidFill>
                  <a:srgbClr val="D1D5DB"/>
                </a:solidFill>
                <a:effectLst/>
                <a:latin typeface="Söhne"/>
              </a:rPr>
              <a:t> These databases use a structured schema where data is organized into tables with predefined relationships between them. Examples include MySQL, PostgreSQL, Microsoft SQL Server, and Oracle Database.</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NoSQL Databases:</a:t>
            </a:r>
            <a:r>
              <a:rPr lang="en-US" b="0" i="0" dirty="0">
                <a:solidFill>
                  <a:srgbClr val="D1D5DB"/>
                </a:solidFill>
                <a:effectLst/>
                <a:latin typeface="Söhne"/>
              </a:rPr>
              <a:t> These databases are designed to handle unstructured or semi-structured data and offer more flexible schemas. They include types like document stores (MongoDB), key-value stores (Redis), column-family stores (Cassandra), and graph databases (Neo4j).</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In-Memory Databases:</a:t>
            </a:r>
            <a:r>
              <a:rPr lang="en-US" b="0" i="0" dirty="0">
                <a:solidFill>
                  <a:srgbClr val="D1D5DB"/>
                </a:solidFill>
                <a:effectLst/>
                <a:latin typeface="Söhne"/>
              </a:rPr>
              <a:t> These databases store data in system memory (RAM) instead of on disk, leading to faster data retrieval. Examples include Redis and Memcached.</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Graph Databases:</a:t>
            </a:r>
            <a:r>
              <a:rPr lang="en-US" b="0" i="0" dirty="0">
                <a:solidFill>
                  <a:srgbClr val="D1D5DB"/>
                </a:solidFill>
                <a:effectLst/>
                <a:latin typeface="Söhne"/>
              </a:rPr>
              <a:t> These databases are optimized for managing data with complex relationships, making them suitable for applications like social networks and recommendation systems. Neo4j is a well-known example.</a:t>
            </a:r>
          </a:p>
          <a:p>
            <a:pPr algn="l">
              <a:buFont typeface="+mj-lt"/>
              <a:buAutoNum type="arabicPeriod"/>
            </a:pPr>
            <a:r>
              <a:rPr lang="en-US" b="1" i="0" dirty="0">
                <a:solidFill>
                  <a:srgbClr val="D1D5DB"/>
                </a:solidFill>
                <a:effectLst/>
                <a:latin typeface="Söhne"/>
              </a:rPr>
              <a:t>Time-Series Databases:</a:t>
            </a:r>
            <a:r>
              <a:rPr lang="en-US" b="0" i="0" dirty="0">
                <a:solidFill>
                  <a:srgbClr val="D1D5DB"/>
                </a:solidFill>
                <a:effectLst/>
                <a:latin typeface="Söhne"/>
              </a:rPr>
              <a:t> These databases are designed to handle and analyze time-stamped data, commonly used in applications like IoT sensor data and financial trading systems.</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Spatial Databases:</a:t>
            </a:r>
            <a:r>
              <a:rPr lang="en-US" b="0" i="0" dirty="0">
                <a:solidFill>
                  <a:srgbClr val="D1D5DB"/>
                </a:solidFill>
                <a:effectLst/>
                <a:latin typeface="Söhne"/>
              </a:rPr>
              <a:t> These databases specialize in storing and querying spatial data, such as geographic information system (GIS) data used for mapping and location-based applications.</a:t>
            </a:r>
          </a:p>
        </p:txBody>
      </p:sp>
    </p:spTree>
    <p:extLst>
      <p:ext uri="{BB962C8B-B14F-4D97-AF65-F5344CB8AC3E}">
        <p14:creationId xmlns:p14="http://schemas.microsoft.com/office/powerpoint/2010/main" val="298703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522890-0615-14A4-036A-CAA99BC44922}"/>
              </a:ext>
            </a:extLst>
          </p:cNvPr>
          <p:cNvPicPr>
            <a:picLocks noChangeAspect="1"/>
          </p:cNvPicPr>
          <p:nvPr/>
        </p:nvPicPr>
        <p:blipFill>
          <a:blip r:embed="rId2"/>
          <a:stretch>
            <a:fillRect/>
          </a:stretch>
        </p:blipFill>
        <p:spPr>
          <a:xfrm>
            <a:off x="333772" y="332656"/>
            <a:ext cx="5608806" cy="769687"/>
          </a:xfrm>
          <a:prstGeom prst="rect">
            <a:avLst/>
          </a:prstGeom>
        </p:spPr>
      </p:pic>
      <p:pic>
        <p:nvPicPr>
          <p:cNvPr id="5" name="Picture 4">
            <a:extLst>
              <a:ext uri="{FF2B5EF4-FFF2-40B4-BE49-F238E27FC236}">
                <a16:creationId xmlns:a16="http://schemas.microsoft.com/office/drawing/2014/main" id="{61A4E9CE-7D12-6B00-1AF8-7063D1483EC7}"/>
              </a:ext>
            </a:extLst>
          </p:cNvPr>
          <p:cNvPicPr>
            <a:picLocks noChangeAspect="1"/>
          </p:cNvPicPr>
          <p:nvPr/>
        </p:nvPicPr>
        <p:blipFill>
          <a:blip r:embed="rId3"/>
          <a:stretch>
            <a:fillRect/>
          </a:stretch>
        </p:blipFill>
        <p:spPr>
          <a:xfrm>
            <a:off x="6251029" y="260648"/>
            <a:ext cx="5776461" cy="1104996"/>
          </a:xfrm>
          <a:prstGeom prst="rect">
            <a:avLst/>
          </a:prstGeom>
        </p:spPr>
      </p:pic>
      <p:pic>
        <p:nvPicPr>
          <p:cNvPr id="7" name="Picture 6">
            <a:extLst>
              <a:ext uri="{FF2B5EF4-FFF2-40B4-BE49-F238E27FC236}">
                <a16:creationId xmlns:a16="http://schemas.microsoft.com/office/drawing/2014/main" id="{CA9749FD-9C8A-8634-6ECC-31778A3334B5}"/>
              </a:ext>
            </a:extLst>
          </p:cNvPr>
          <p:cNvPicPr>
            <a:picLocks noChangeAspect="1"/>
          </p:cNvPicPr>
          <p:nvPr/>
        </p:nvPicPr>
        <p:blipFill>
          <a:blip r:embed="rId4"/>
          <a:stretch>
            <a:fillRect/>
          </a:stretch>
        </p:blipFill>
        <p:spPr>
          <a:xfrm>
            <a:off x="117748" y="1844824"/>
            <a:ext cx="6805250" cy="967824"/>
          </a:xfrm>
          <a:prstGeom prst="rect">
            <a:avLst/>
          </a:prstGeom>
        </p:spPr>
      </p:pic>
      <p:pic>
        <p:nvPicPr>
          <p:cNvPr id="9" name="Picture 8">
            <a:extLst>
              <a:ext uri="{FF2B5EF4-FFF2-40B4-BE49-F238E27FC236}">
                <a16:creationId xmlns:a16="http://schemas.microsoft.com/office/drawing/2014/main" id="{15200F82-0961-F326-8554-DFE31074A3B4}"/>
              </a:ext>
            </a:extLst>
          </p:cNvPr>
          <p:cNvPicPr>
            <a:picLocks noChangeAspect="1"/>
          </p:cNvPicPr>
          <p:nvPr/>
        </p:nvPicPr>
        <p:blipFill>
          <a:blip r:embed="rId5"/>
          <a:stretch>
            <a:fillRect/>
          </a:stretch>
        </p:blipFill>
        <p:spPr>
          <a:xfrm>
            <a:off x="93809" y="3291828"/>
            <a:ext cx="9457240" cy="3116850"/>
          </a:xfrm>
          <a:prstGeom prst="rect">
            <a:avLst/>
          </a:prstGeom>
        </p:spPr>
      </p:pic>
    </p:spTree>
    <p:extLst>
      <p:ext uri="{BB962C8B-B14F-4D97-AF65-F5344CB8AC3E}">
        <p14:creationId xmlns:p14="http://schemas.microsoft.com/office/powerpoint/2010/main" val="342082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18DB8B-CB1C-E370-D9D6-809946A15D13}"/>
              </a:ext>
            </a:extLst>
          </p:cNvPr>
          <p:cNvPicPr>
            <a:picLocks noChangeAspect="1"/>
          </p:cNvPicPr>
          <p:nvPr/>
        </p:nvPicPr>
        <p:blipFill>
          <a:blip r:embed="rId2"/>
          <a:stretch>
            <a:fillRect/>
          </a:stretch>
        </p:blipFill>
        <p:spPr>
          <a:xfrm>
            <a:off x="477788" y="980728"/>
            <a:ext cx="9419136" cy="632515"/>
          </a:xfrm>
          <a:prstGeom prst="rect">
            <a:avLst/>
          </a:prstGeom>
        </p:spPr>
      </p:pic>
      <p:pic>
        <p:nvPicPr>
          <p:cNvPr id="5" name="Picture 4">
            <a:extLst>
              <a:ext uri="{FF2B5EF4-FFF2-40B4-BE49-F238E27FC236}">
                <a16:creationId xmlns:a16="http://schemas.microsoft.com/office/drawing/2014/main" id="{36C87E85-DEA2-0650-6896-3AF01DCC69CA}"/>
              </a:ext>
            </a:extLst>
          </p:cNvPr>
          <p:cNvPicPr>
            <a:picLocks noChangeAspect="1"/>
          </p:cNvPicPr>
          <p:nvPr/>
        </p:nvPicPr>
        <p:blipFill>
          <a:blip r:embed="rId3"/>
          <a:stretch>
            <a:fillRect/>
          </a:stretch>
        </p:blipFill>
        <p:spPr>
          <a:xfrm>
            <a:off x="490868" y="2330113"/>
            <a:ext cx="7475868" cy="3535986"/>
          </a:xfrm>
          <a:prstGeom prst="rect">
            <a:avLst/>
          </a:prstGeom>
        </p:spPr>
      </p:pic>
    </p:spTree>
    <p:extLst>
      <p:ext uri="{BB962C8B-B14F-4D97-AF65-F5344CB8AC3E}">
        <p14:creationId xmlns:p14="http://schemas.microsoft.com/office/powerpoint/2010/main" val="136518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5CFDFD-8C38-BC68-6336-47B36FF54B72}"/>
              </a:ext>
            </a:extLst>
          </p:cNvPr>
          <p:cNvPicPr>
            <a:picLocks noChangeAspect="1"/>
          </p:cNvPicPr>
          <p:nvPr/>
        </p:nvPicPr>
        <p:blipFill>
          <a:blip r:embed="rId2"/>
          <a:stretch>
            <a:fillRect/>
          </a:stretch>
        </p:blipFill>
        <p:spPr>
          <a:xfrm>
            <a:off x="331251" y="2996952"/>
            <a:ext cx="6696744" cy="3651953"/>
          </a:xfrm>
          <a:prstGeom prst="rect">
            <a:avLst/>
          </a:prstGeom>
        </p:spPr>
      </p:pic>
      <p:pic>
        <p:nvPicPr>
          <p:cNvPr id="5" name="Picture 4">
            <a:extLst>
              <a:ext uri="{FF2B5EF4-FFF2-40B4-BE49-F238E27FC236}">
                <a16:creationId xmlns:a16="http://schemas.microsoft.com/office/drawing/2014/main" id="{408ED70A-DDF1-6921-4BEA-39232AB3069A}"/>
              </a:ext>
            </a:extLst>
          </p:cNvPr>
          <p:cNvPicPr>
            <a:picLocks noChangeAspect="1"/>
          </p:cNvPicPr>
          <p:nvPr/>
        </p:nvPicPr>
        <p:blipFill>
          <a:blip r:embed="rId3"/>
          <a:stretch>
            <a:fillRect/>
          </a:stretch>
        </p:blipFill>
        <p:spPr>
          <a:xfrm>
            <a:off x="333772" y="260648"/>
            <a:ext cx="8085521" cy="2576269"/>
          </a:xfrm>
          <a:prstGeom prst="rect">
            <a:avLst/>
          </a:prstGeom>
        </p:spPr>
      </p:pic>
    </p:spTree>
    <p:extLst>
      <p:ext uri="{BB962C8B-B14F-4D97-AF65-F5344CB8AC3E}">
        <p14:creationId xmlns:p14="http://schemas.microsoft.com/office/powerpoint/2010/main" val="378598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82147A-8508-5799-760A-A17CA401E347}"/>
              </a:ext>
            </a:extLst>
          </p:cNvPr>
          <p:cNvPicPr>
            <a:picLocks noChangeAspect="1"/>
          </p:cNvPicPr>
          <p:nvPr/>
        </p:nvPicPr>
        <p:blipFill>
          <a:blip r:embed="rId2"/>
          <a:stretch>
            <a:fillRect/>
          </a:stretch>
        </p:blipFill>
        <p:spPr>
          <a:xfrm>
            <a:off x="333772" y="1700807"/>
            <a:ext cx="7992888" cy="4689617"/>
          </a:xfrm>
          <a:prstGeom prst="rect">
            <a:avLst/>
          </a:prstGeom>
        </p:spPr>
      </p:pic>
    </p:spTree>
    <p:extLst>
      <p:ext uri="{BB962C8B-B14F-4D97-AF65-F5344CB8AC3E}">
        <p14:creationId xmlns:p14="http://schemas.microsoft.com/office/powerpoint/2010/main" val="361155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876296-0F08-E1DD-F63F-1AC2788EE5DF}"/>
              </a:ext>
            </a:extLst>
          </p:cNvPr>
          <p:cNvPicPr>
            <a:picLocks noChangeAspect="1"/>
          </p:cNvPicPr>
          <p:nvPr/>
        </p:nvPicPr>
        <p:blipFill>
          <a:blip r:embed="rId2"/>
          <a:stretch>
            <a:fillRect/>
          </a:stretch>
        </p:blipFill>
        <p:spPr>
          <a:xfrm>
            <a:off x="405780" y="416660"/>
            <a:ext cx="8748518" cy="3002540"/>
          </a:xfrm>
          <a:prstGeom prst="rect">
            <a:avLst/>
          </a:prstGeom>
        </p:spPr>
      </p:pic>
    </p:spTree>
    <p:extLst>
      <p:ext uri="{BB962C8B-B14F-4D97-AF65-F5344CB8AC3E}">
        <p14:creationId xmlns:p14="http://schemas.microsoft.com/office/powerpoint/2010/main" val="138712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37648E-9BA8-DF75-0653-A76140FED4AF}"/>
              </a:ext>
            </a:extLst>
          </p:cNvPr>
          <p:cNvPicPr>
            <a:picLocks noChangeAspect="1"/>
          </p:cNvPicPr>
          <p:nvPr/>
        </p:nvPicPr>
        <p:blipFill>
          <a:blip r:embed="rId2"/>
          <a:stretch>
            <a:fillRect/>
          </a:stretch>
        </p:blipFill>
        <p:spPr>
          <a:xfrm>
            <a:off x="405780" y="404664"/>
            <a:ext cx="7430144" cy="3292125"/>
          </a:xfrm>
          <a:prstGeom prst="rect">
            <a:avLst/>
          </a:prstGeom>
        </p:spPr>
      </p:pic>
      <p:pic>
        <p:nvPicPr>
          <p:cNvPr id="5" name="Picture 4">
            <a:extLst>
              <a:ext uri="{FF2B5EF4-FFF2-40B4-BE49-F238E27FC236}">
                <a16:creationId xmlns:a16="http://schemas.microsoft.com/office/drawing/2014/main" id="{358895CA-72D4-A876-4BE5-FDBDE0E1F3BE}"/>
              </a:ext>
            </a:extLst>
          </p:cNvPr>
          <p:cNvPicPr>
            <a:picLocks noChangeAspect="1"/>
          </p:cNvPicPr>
          <p:nvPr/>
        </p:nvPicPr>
        <p:blipFill>
          <a:blip r:embed="rId3"/>
          <a:stretch>
            <a:fillRect/>
          </a:stretch>
        </p:blipFill>
        <p:spPr>
          <a:xfrm>
            <a:off x="405780" y="3696789"/>
            <a:ext cx="5159187" cy="525826"/>
          </a:xfrm>
          <a:prstGeom prst="rect">
            <a:avLst/>
          </a:prstGeom>
        </p:spPr>
      </p:pic>
      <p:pic>
        <p:nvPicPr>
          <p:cNvPr id="7" name="Picture 6">
            <a:extLst>
              <a:ext uri="{FF2B5EF4-FFF2-40B4-BE49-F238E27FC236}">
                <a16:creationId xmlns:a16="http://schemas.microsoft.com/office/drawing/2014/main" id="{AF61791B-6299-09D4-96D0-7FFE98C904F1}"/>
              </a:ext>
            </a:extLst>
          </p:cNvPr>
          <p:cNvPicPr>
            <a:picLocks noChangeAspect="1"/>
          </p:cNvPicPr>
          <p:nvPr/>
        </p:nvPicPr>
        <p:blipFill>
          <a:blip r:embed="rId4"/>
          <a:stretch>
            <a:fillRect/>
          </a:stretch>
        </p:blipFill>
        <p:spPr>
          <a:xfrm>
            <a:off x="405780" y="4222615"/>
            <a:ext cx="4534293" cy="929721"/>
          </a:xfrm>
          <a:prstGeom prst="rect">
            <a:avLst/>
          </a:prstGeom>
        </p:spPr>
      </p:pic>
    </p:spTree>
    <p:extLst>
      <p:ext uri="{BB962C8B-B14F-4D97-AF65-F5344CB8AC3E}">
        <p14:creationId xmlns:p14="http://schemas.microsoft.com/office/powerpoint/2010/main" val="89580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FC56BC-23F3-2D83-B33A-224330005BC0}"/>
              </a:ext>
            </a:extLst>
          </p:cNvPr>
          <p:cNvPicPr>
            <a:picLocks noChangeAspect="1"/>
          </p:cNvPicPr>
          <p:nvPr/>
        </p:nvPicPr>
        <p:blipFill>
          <a:blip r:embed="rId2"/>
          <a:stretch>
            <a:fillRect/>
          </a:stretch>
        </p:blipFill>
        <p:spPr>
          <a:xfrm>
            <a:off x="621804" y="476672"/>
            <a:ext cx="8222693" cy="4610500"/>
          </a:xfrm>
          <a:prstGeom prst="rect">
            <a:avLst/>
          </a:prstGeom>
        </p:spPr>
      </p:pic>
    </p:spTree>
    <p:extLst>
      <p:ext uri="{BB962C8B-B14F-4D97-AF65-F5344CB8AC3E}">
        <p14:creationId xmlns:p14="http://schemas.microsoft.com/office/powerpoint/2010/main" val="117902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87F9D2-4F3F-7E8D-8CD2-28EC2BB12E39}"/>
              </a:ext>
            </a:extLst>
          </p:cNvPr>
          <p:cNvPicPr>
            <a:picLocks noChangeAspect="1"/>
          </p:cNvPicPr>
          <p:nvPr/>
        </p:nvPicPr>
        <p:blipFill>
          <a:blip r:embed="rId2"/>
          <a:stretch>
            <a:fillRect/>
          </a:stretch>
        </p:blipFill>
        <p:spPr>
          <a:xfrm>
            <a:off x="261764" y="476672"/>
            <a:ext cx="6889077" cy="4464496"/>
          </a:xfrm>
          <a:prstGeom prst="rect">
            <a:avLst/>
          </a:prstGeom>
        </p:spPr>
      </p:pic>
    </p:spTree>
    <p:extLst>
      <p:ext uri="{BB962C8B-B14F-4D97-AF65-F5344CB8AC3E}">
        <p14:creationId xmlns:p14="http://schemas.microsoft.com/office/powerpoint/2010/main" val="68479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A0EB18-45F4-5592-B685-196AD8E9134F}"/>
              </a:ext>
            </a:extLst>
          </p:cNvPr>
          <p:cNvPicPr>
            <a:picLocks noChangeAspect="1"/>
          </p:cNvPicPr>
          <p:nvPr/>
        </p:nvPicPr>
        <p:blipFill>
          <a:blip r:embed="rId2"/>
          <a:stretch>
            <a:fillRect/>
          </a:stretch>
        </p:blipFill>
        <p:spPr>
          <a:xfrm>
            <a:off x="477788" y="692696"/>
            <a:ext cx="8116003" cy="3215919"/>
          </a:xfrm>
          <a:prstGeom prst="rect">
            <a:avLst/>
          </a:prstGeom>
        </p:spPr>
      </p:pic>
      <p:pic>
        <p:nvPicPr>
          <p:cNvPr id="5" name="Picture 4">
            <a:extLst>
              <a:ext uri="{FF2B5EF4-FFF2-40B4-BE49-F238E27FC236}">
                <a16:creationId xmlns:a16="http://schemas.microsoft.com/office/drawing/2014/main" id="{2F9FA994-1973-6CED-B338-D2E13D894539}"/>
              </a:ext>
            </a:extLst>
          </p:cNvPr>
          <p:cNvPicPr>
            <a:picLocks noChangeAspect="1"/>
          </p:cNvPicPr>
          <p:nvPr/>
        </p:nvPicPr>
        <p:blipFill>
          <a:blip r:embed="rId3"/>
          <a:stretch>
            <a:fillRect/>
          </a:stretch>
        </p:blipFill>
        <p:spPr>
          <a:xfrm>
            <a:off x="549796" y="4149080"/>
            <a:ext cx="3718882" cy="853514"/>
          </a:xfrm>
          <a:prstGeom prst="rect">
            <a:avLst/>
          </a:prstGeom>
        </p:spPr>
      </p:pic>
      <p:pic>
        <p:nvPicPr>
          <p:cNvPr id="7" name="Picture 6">
            <a:extLst>
              <a:ext uri="{FF2B5EF4-FFF2-40B4-BE49-F238E27FC236}">
                <a16:creationId xmlns:a16="http://schemas.microsoft.com/office/drawing/2014/main" id="{17E1500D-198F-DB98-B5AF-3B2A0442F9BD}"/>
              </a:ext>
            </a:extLst>
          </p:cNvPr>
          <p:cNvPicPr>
            <a:picLocks noChangeAspect="1"/>
          </p:cNvPicPr>
          <p:nvPr/>
        </p:nvPicPr>
        <p:blipFill>
          <a:blip r:embed="rId4"/>
          <a:stretch>
            <a:fillRect/>
          </a:stretch>
        </p:blipFill>
        <p:spPr>
          <a:xfrm>
            <a:off x="477788" y="5445224"/>
            <a:ext cx="8466554" cy="1066892"/>
          </a:xfrm>
          <a:prstGeom prst="rect">
            <a:avLst/>
          </a:prstGeom>
        </p:spPr>
      </p:pic>
    </p:spTree>
    <p:extLst>
      <p:ext uri="{BB962C8B-B14F-4D97-AF65-F5344CB8AC3E}">
        <p14:creationId xmlns:p14="http://schemas.microsoft.com/office/powerpoint/2010/main" val="1682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406485-01BE-05D2-573B-89A25C0709DF}"/>
              </a:ext>
            </a:extLst>
          </p:cNvPr>
          <p:cNvPicPr>
            <a:picLocks noChangeAspect="1"/>
          </p:cNvPicPr>
          <p:nvPr/>
        </p:nvPicPr>
        <p:blipFill>
          <a:blip r:embed="rId2"/>
          <a:stretch>
            <a:fillRect/>
          </a:stretch>
        </p:blipFill>
        <p:spPr>
          <a:xfrm>
            <a:off x="333772" y="764704"/>
            <a:ext cx="7148179" cy="1486029"/>
          </a:xfrm>
          <a:prstGeom prst="rect">
            <a:avLst/>
          </a:prstGeom>
        </p:spPr>
      </p:pic>
      <p:pic>
        <p:nvPicPr>
          <p:cNvPr id="5" name="Picture 4">
            <a:extLst>
              <a:ext uri="{FF2B5EF4-FFF2-40B4-BE49-F238E27FC236}">
                <a16:creationId xmlns:a16="http://schemas.microsoft.com/office/drawing/2014/main" id="{85C8CEFB-45D7-0613-51D7-33796D4381D3}"/>
              </a:ext>
            </a:extLst>
          </p:cNvPr>
          <p:cNvPicPr>
            <a:picLocks noChangeAspect="1"/>
          </p:cNvPicPr>
          <p:nvPr/>
        </p:nvPicPr>
        <p:blipFill>
          <a:blip r:embed="rId3"/>
          <a:stretch>
            <a:fillRect/>
          </a:stretch>
        </p:blipFill>
        <p:spPr>
          <a:xfrm>
            <a:off x="477788" y="2564904"/>
            <a:ext cx="7209145" cy="2149026"/>
          </a:xfrm>
          <a:prstGeom prst="rect">
            <a:avLst/>
          </a:prstGeom>
        </p:spPr>
      </p:pic>
      <p:pic>
        <p:nvPicPr>
          <p:cNvPr id="7" name="Picture 6">
            <a:extLst>
              <a:ext uri="{FF2B5EF4-FFF2-40B4-BE49-F238E27FC236}">
                <a16:creationId xmlns:a16="http://schemas.microsoft.com/office/drawing/2014/main" id="{EDCE3D76-4EDC-B14E-5530-3EA88026F4D5}"/>
              </a:ext>
            </a:extLst>
          </p:cNvPr>
          <p:cNvPicPr>
            <a:picLocks noChangeAspect="1"/>
          </p:cNvPicPr>
          <p:nvPr/>
        </p:nvPicPr>
        <p:blipFill>
          <a:blip r:embed="rId4"/>
          <a:stretch>
            <a:fillRect/>
          </a:stretch>
        </p:blipFill>
        <p:spPr>
          <a:xfrm>
            <a:off x="477788" y="5028101"/>
            <a:ext cx="6401355" cy="1440305"/>
          </a:xfrm>
          <a:prstGeom prst="rect">
            <a:avLst/>
          </a:prstGeom>
        </p:spPr>
      </p:pic>
    </p:spTree>
    <p:extLst>
      <p:ext uri="{BB962C8B-B14F-4D97-AF65-F5344CB8AC3E}">
        <p14:creationId xmlns:p14="http://schemas.microsoft.com/office/powerpoint/2010/main" val="375733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DBCC7F-C6CB-F915-267A-6144454737A8}"/>
              </a:ext>
            </a:extLst>
          </p:cNvPr>
          <p:cNvSpPr txBox="1"/>
          <p:nvPr/>
        </p:nvSpPr>
        <p:spPr>
          <a:xfrm>
            <a:off x="117748" y="335845"/>
            <a:ext cx="11665296" cy="6186309"/>
          </a:xfrm>
          <a:prstGeom prst="rect">
            <a:avLst/>
          </a:prstGeom>
          <a:noFill/>
        </p:spPr>
        <p:txBody>
          <a:bodyPr wrap="square">
            <a:spAutoFit/>
          </a:bodyPr>
          <a:lstStyle/>
          <a:p>
            <a:r>
              <a:rPr lang="en-IN" dirty="0">
                <a:solidFill>
                  <a:srgbClr val="FFFF00"/>
                </a:solidFill>
              </a:rPr>
              <a:t>SQL (Relational Databases):</a:t>
            </a:r>
          </a:p>
          <a:p>
            <a:endParaRPr lang="en-IN" dirty="0"/>
          </a:p>
          <a:p>
            <a:r>
              <a:rPr lang="en-IN" dirty="0">
                <a:solidFill>
                  <a:srgbClr val="FFFF00"/>
                </a:solidFill>
              </a:rPr>
              <a:t>Data Model</a:t>
            </a:r>
            <a:r>
              <a:rPr lang="en-IN" dirty="0"/>
              <a:t>:</a:t>
            </a:r>
          </a:p>
          <a:p>
            <a:endParaRPr lang="en-IN" dirty="0"/>
          </a:p>
          <a:p>
            <a:r>
              <a:rPr lang="en-IN" dirty="0"/>
              <a:t>Relational databases store data in structured tables with predefined schemas.</a:t>
            </a:r>
          </a:p>
          <a:p>
            <a:r>
              <a:rPr lang="en-IN" dirty="0"/>
              <a:t>Example: In a student database, you might have a "</a:t>
            </a:r>
            <a:r>
              <a:rPr lang="en-IN" dirty="0">
                <a:solidFill>
                  <a:srgbClr val="FFFF00"/>
                </a:solidFill>
              </a:rPr>
              <a:t>Students</a:t>
            </a:r>
            <a:r>
              <a:rPr lang="en-IN" dirty="0"/>
              <a:t>" table and a "</a:t>
            </a:r>
            <a:r>
              <a:rPr lang="en-IN" dirty="0">
                <a:solidFill>
                  <a:srgbClr val="FFFF00"/>
                </a:solidFill>
              </a:rPr>
              <a:t>Courses</a:t>
            </a:r>
            <a:r>
              <a:rPr lang="en-IN" dirty="0"/>
              <a:t>" table with defined </a:t>
            </a:r>
            <a:r>
              <a:rPr lang="en-IN" dirty="0">
                <a:solidFill>
                  <a:srgbClr val="FFFF00"/>
                </a:solidFill>
              </a:rPr>
              <a:t>relationships.</a:t>
            </a:r>
          </a:p>
          <a:p>
            <a:r>
              <a:rPr lang="en-IN" dirty="0"/>
              <a:t>Schema:</a:t>
            </a:r>
          </a:p>
          <a:p>
            <a:endParaRPr lang="en-IN" dirty="0"/>
          </a:p>
          <a:p>
            <a:r>
              <a:rPr lang="en-IN" dirty="0"/>
              <a:t>Rigid </a:t>
            </a:r>
            <a:r>
              <a:rPr lang="en-IN" dirty="0">
                <a:solidFill>
                  <a:srgbClr val="FFFF00"/>
                </a:solidFill>
              </a:rPr>
              <a:t>schema</a:t>
            </a:r>
            <a:r>
              <a:rPr lang="en-IN" dirty="0"/>
              <a:t>:  Changes to the schema require careful planning and may affect existing data.</a:t>
            </a:r>
          </a:p>
          <a:p>
            <a:r>
              <a:rPr lang="en-IN" dirty="0"/>
              <a:t>Example: MySQL, PostgreSQL.</a:t>
            </a:r>
          </a:p>
          <a:p>
            <a:r>
              <a:rPr lang="en-IN" dirty="0"/>
              <a:t>Data Relationships:</a:t>
            </a:r>
          </a:p>
          <a:p>
            <a:endParaRPr lang="en-IN" dirty="0"/>
          </a:p>
          <a:p>
            <a:r>
              <a:rPr lang="en-IN" dirty="0"/>
              <a:t>Well-defined relationships using primary and foreign keys.</a:t>
            </a:r>
          </a:p>
          <a:p>
            <a:r>
              <a:rPr lang="en-IN" dirty="0"/>
              <a:t>Example: A "Customers" table linked to an "Orders" table using customer IDs.</a:t>
            </a:r>
          </a:p>
          <a:p>
            <a:r>
              <a:rPr lang="en-IN" dirty="0"/>
              <a:t>Query Language:</a:t>
            </a:r>
          </a:p>
          <a:p>
            <a:endParaRPr lang="en-IN" dirty="0"/>
          </a:p>
          <a:p>
            <a:r>
              <a:rPr lang="en-IN" dirty="0"/>
              <a:t>SQL (</a:t>
            </a:r>
            <a:r>
              <a:rPr lang="en-IN" dirty="0">
                <a:solidFill>
                  <a:srgbClr val="FFFF00"/>
                </a:solidFill>
              </a:rPr>
              <a:t>Structured Query Language</a:t>
            </a:r>
            <a:r>
              <a:rPr lang="en-IN" dirty="0"/>
              <a:t>) is used for querying and managing data.</a:t>
            </a:r>
          </a:p>
          <a:p>
            <a:r>
              <a:rPr lang="en-IN" dirty="0"/>
              <a:t>Example: SELECT * FROM Employees WHERE Department = 'Sales'.</a:t>
            </a:r>
          </a:p>
          <a:p>
            <a:r>
              <a:rPr lang="en-IN" dirty="0"/>
              <a:t>Transactions:</a:t>
            </a:r>
          </a:p>
          <a:p>
            <a:endParaRPr lang="en-IN" dirty="0"/>
          </a:p>
          <a:p>
            <a:r>
              <a:rPr lang="en-IN" dirty="0"/>
              <a:t>ACID (</a:t>
            </a:r>
            <a:r>
              <a:rPr lang="en-IN" dirty="0">
                <a:solidFill>
                  <a:srgbClr val="FFFF00"/>
                </a:solidFill>
              </a:rPr>
              <a:t>Atomicity, Consistency, Isolation, Durability</a:t>
            </a:r>
            <a:r>
              <a:rPr lang="en-IN" dirty="0"/>
              <a:t>) compliance ensures data integrity.</a:t>
            </a:r>
          </a:p>
          <a:p>
            <a:r>
              <a:rPr lang="en-IN" dirty="0"/>
              <a:t>Example: In banking, transferring money from one account to another is an atomic operation.</a:t>
            </a:r>
          </a:p>
        </p:txBody>
      </p:sp>
    </p:spTree>
    <p:extLst>
      <p:ext uri="{BB962C8B-B14F-4D97-AF65-F5344CB8AC3E}">
        <p14:creationId xmlns:p14="http://schemas.microsoft.com/office/powerpoint/2010/main" val="140792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85C4F7-3D0F-F457-3BE3-6CDFEBC7C61F}"/>
              </a:ext>
            </a:extLst>
          </p:cNvPr>
          <p:cNvPicPr>
            <a:picLocks noChangeAspect="1"/>
          </p:cNvPicPr>
          <p:nvPr/>
        </p:nvPicPr>
        <p:blipFill>
          <a:blip r:embed="rId2"/>
          <a:stretch>
            <a:fillRect/>
          </a:stretch>
        </p:blipFill>
        <p:spPr>
          <a:xfrm>
            <a:off x="477788" y="1412776"/>
            <a:ext cx="6538527" cy="1592718"/>
          </a:xfrm>
          <a:prstGeom prst="rect">
            <a:avLst/>
          </a:prstGeom>
        </p:spPr>
      </p:pic>
    </p:spTree>
    <p:extLst>
      <p:ext uri="{BB962C8B-B14F-4D97-AF65-F5344CB8AC3E}">
        <p14:creationId xmlns:p14="http://schemas.microsoft.com/office/powerpoint/2010/main" val="256403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077E7E-3DE6-63EE-2C62-BA4C3DBE485D}"/>
              </a:ext>
            </a:extLst>
          </p:cNvPr>
          <p:cNvPicPr>
            <a:picLocks noChangeAspect="1"/>
          </p:cNvPicPr>
          <p:nvPr/>
        </p:nvPicPr>
        <p:blipFill>
          <a:blip r:embed="rId2"/>
          <a:stretch>
            <a:fillRect/>
          </a:stretch>
        </p:blipFill>
        <p:spPr>
          <a:xfrm>
            <a:off x="549796" y="116632"/>
            <a:ext cx="8634208" cy="4602879"/>
          </a:xfrm>
          <a:prstGeom prst="rect">
            <a:avLst/>
          </a:prstGeom>
        </p:spPr>
      </p:pic>
      <p:pic>
        <p:nvPicPr>
          <p:cNvPr id="4" name="Picture 3">
            <a:extLst>
              <a:ext uri="{FF2B5EF4-FFF2-40B4-BE49-F238E27FC236}">
                <a16:creationId xmlns:a16="http://schemas.microsoft.com/office/drawing/2014/main" id="{ECEE22B1-E3CE-749B-7D82-9AE6C1915D31}"/>
              </a:ext>
            </a:extLst>
          </p:cNvPr>
          <p:cNvPicPr>
            <a:picLocks noChangeAspect="1"/>
          </p:cNvPicPr>
          <p:nvPr/>
        </p:nvPicPr>
        <p:blipFill>
          <a:blip r:embed="rId3"/>
          <a:stretch>
            <a:fillRect/>
          </a:stretch>
        </p:blipFill>
        <p:spPr>
          <a:xfrm>
            <a:off x="621804" y="4904789"/>
            <a:ext cx="9365792" cy="1836579"/>
          </a:xfrm>
          <a:prstGeom prst="rect">
            <a:avLst/>
          </a:prstGeom>
        </p:spPr>
      </p:pic>
    </p:spTree>
    <p:extLst>
      <p:ext uri="{BB962C8B-B14F-4D97-AF65-F5344CB8AC3E}">
        <p14:creationId xmlns:p14="http://schemas.microsoft.com/office/powerpoint/2010/main" val="257504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80E02B-DC76-2514-8865-2312CD8B84D5}"/>
              </a:ext>
            </a:extLst>
          </p:cNvPr>
          <p:cNvPicPr>
            <a:picLocks noChangeAspect="1"/>
          </p:cNvPicPr>
          <p:nvPr/>
        </p:nvPicPr>
        <p:blipFill>
          <a:blip r:embed="rId2"/>
          <a:stretch>
            <a:fillRect/>
          </a:stretch>
        </p:blipFill>
        <p:spPr>
          <a:xfrm>
            <a:off x="333772" y="260648"/>
            <a:ext cx="8062659" cy="4237087"/>
          </a:xfrm>
          <a:prstGeom prst="rect">
            <a:avLst/>
          </a:prstGeom>
        </p:spPr>
      </p:pic>
      <p:pic>
        <p:nvPicPr>
          <p:cNvPr id="5" name="Picture 4">
            <a:extLst>
              <a:ext uri="{FF2B5EF4-FFF2-40B4-BE49-F238E27FC236}">
                <a16:creationId xmlns:a16="http://schemas.microsoft.com/office/drawing/2014/main" id="{D2E099D1-AD7C-38B7-E934-689DB1FAF56E}"/>
              </a:ext>
            </a:extLst>
          </p:cNvPr>
          <p:cNvPicPr>
            <a:picLocks noChangeAspect="1"/>
          </p:cNvPicPr>
          <p:nvPr/>
        </p:nvPicPr>
        <p:blipFill>
          <a:blip r:embed="rId3"/>
          <a:stretch>
            <a:fillRect/>
          </a:stretch>
        </p:blipFill>
        <p:spPr>
          <a:xfrm>
            <a:off x="333772" y="4497735"/>
            <a:ext cx="7331075" cy="518205"/>
          </a:xfrm>
          <a:prstGeom prst="rect">
            <a:avLst/>
          </a:prstGeom>
        </p:spPr>
      </p:pic>
      <p:pic>
        <p:nvPicPr>
          <p:cNvPr id="7" name="Picture 6">
            <a:extLst>
              <a:ext uri="{FF2B5EF4-FFF2-40B4-BE49-F238E27FC236}">
                <a16:creationId xmlns:a16="http://schemas.microsoft.com/office/drawing/2014/main" id="{C993FA91-3FB2-85F9-1598-DA07C77542EE}"/>
              </a:ext>
            </a:extLst>
          </p:cNvPr>
          <p:cNvPicPr>
            <a:picLocks noChangeAspect="1"/>
          </p:cNvPicPr>
          <p:nvPr/>
        </p:nvPicPr>
        <p:blipFill>
          <a:blip r:embed="rId4"/>
          <a:stretch>
            <a:fillRect/>
          </a:stretch>
        </p:blipFill>
        <p:spPr>
          <a:xfrm>
            <a:off x="333772" y="5301208"/>
            <a:ext cx="9160034" cy="1379340"/>
          </a:xfrm>
          <a:prstGeom prst="rect">
            <a:avLst/>
          </a:prstGeom>
        </p:spPr>
      </p:pic>
    </p:spTree>
    <p:extLst>
      <p:ext uri="{BB962C8B-B14F-4D97-AF65-F5344CB8AC3E}">
        <p14:creationId xmlns:p14="http://schemas.microsoft.com/office/powerpoint/2010/main" val="65669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55413C-0086-7C0F-49E9-C989E899CFF4}"/>
              </a:ext>
            </a:extLst>
          </p:cNvPr>
          <p:cNvPicPr>
            <a:picLocks noChangeAspect="1"/>
          </p:cNvPicPr>
          <p:nvPr/>
        </p:nvPicPr>
        <p:blipFill>
          <a:blip r:embed="rId2"/>
          <a:stretch>
            <a:fillRect/>
          </a:stretch>
        </p:blipFill>
        <p:spPr>
          <a:xfrm>
            <a:off x="621804" y="764704"/>
            <a:ext cx="7422523" cy="1303133"/>
          </a:xfrm>
          <a:prstGeom prst="rect">
            <a:avLst/>
          </a:prstGeom>
        </p:spPr>
      </p:pic>
      <p:pic>
        <p:nvPicPr>
          <p:cNvPr id="5" name="Picture 4">
            <a:extLst>
              <a:ext uri="{FF2B5EF4-FFF2-40B4-BE49-F238E27FC236}">
                <a16:creationId xmlns:a16="http://schemas.microsoft.com/office/drawing/2014/main" id="{5FE6DADE-2F83-1B88-91E3-3E7978E6879E}"/>
              </a:ext>
            </a:extLst>
          </p:cNvPr>
          <p:cNvPicPr>
            <a:picLocks noChangeAspect="1"/>
          </p:cNvPicPr>
          <p:nvPr/>
        </p:nvPicPr>
        <p:blipFill>
          <a:blip r:embed="rId3"/>
          <a:stretch>
            <a:fillRect/>
          </a:stretch>
        </p:blipFill>
        <p:spPr>
          <a:xfrm>
            <a:off x="333772" y="2708920"/>
            <a:ext cx="8458933" cy="4016088"/>
          </a:xfrm>
          <a:prstGeom prst="rect">
            <a:avLst/>
          </a:prstGeom>
        </p:spPr>
      </p:pic>
    </p:spTree>
    <p:extLst>
      <p:ext uri="{BB962C8B-B14F-4D97-AF65-F5344CB8AC3E}">
        <p14:creationId xmlns:p14="http://schemas.microsoft.com/office/powerpoint/2010/main" val="197496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8669C1-7356-6A97-AA88-01B83A8A6937}"/>
              </a:ext>
            </a:extLst>
          </p:cNvPr>
          <p:cNvPicPr>
            <a:picLocks noChangeAspect="1"/>
          </p:cNvPicPr>
          <p:nvPr/>
        </p:nvPicPr>
        <p:blipFill>
          <a:blip r:embed="rId2"/>
          <a:stretch>
            <a:fillRect/>
          </a:stretch>
        </p:blipFill>
        <p:spPr>
          <a:xfrm>
            <a:off x="162373" y="548680"/>
            <a:ext cx="5929028" cy="4320480"/>
          </a:xfrm>
          <a:prstGeom prst="rect">
            <a:avLst/>
          </a:prstGeom>
        </p:spPr>
      </p:pic>
      <p:pic>
        <p:nvPicPr>
          <p:cNvPr id="5" name="Picture 4">
            <a:extLst>
              <a:ext uri="{FF2B5EF4-FFF2-40B4-BE49-F238E27FC236}">
                <a16:creationId xmlns:a16="http://schemas.microsoft.com/office/drawing/2014/main" id="{AE38CAFB-8DDC-169A-7A13-C89C3C28880B}"/>
              </a:ext>
            </a:extLst>
          </p:cNvPr>
          <p:cNvPicPr>
            <a:picLocks noChangeAspect="1"/>
          </p:cNvPicPr>
          <p:nvPr/>
        </p:nvPicPr>
        <p:blipFill>
          <a:blip r:embed="rId3"/>
          <a:stretch>
            <a:fillRect/>
          </a:stretch>
        </p:blipFill>
        <p:spPr>
          <a:xfrm>
            <a:off x="5855109" y="548680"/>
            <a:ext cx="6321659" cy="4320480"/>
          </a:xfrm>
          <a:prstGeom prst="rect">
            <a:avLst/>
          </a:prstGeom>
        </p:spPr>
      </p:pic>
    </p:spTree>
    <p:extLst>
      <p:ext uri="{BB962C8B-B14F-4D97-AF65-F5344CB8AC3E}">
        <p14:creationId xmlns:p14="http://schemas.microsoft.com/office/powerpoint/2010/main" val="329308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0E0CA8-6AFF-7515-A46F-EAB2FB298BF1}"/>
              </a:ext>
            </a:extLst>
          </p:cNvPr>
          <p:cNvSpPr txBox="1"/>
          <p:nvPr/>
        </p:nvSpPr>
        <p:spPr>
          <a:xfrm>
            <a:off x="117749" y="-182987"/>
            <a:ext cx="11449272" cy="7017306"/>
          </a:xfrm>
          <a:prstGeom prst="rect">
            <a:avLst/>
          </a:prstGeom>
          <a:noFill/>
        </p:spPr>
        <p:txBody>
          <a:bodyPr wrap="square">
            <a:spAutoFit/>
          </a:bodyPr>
          <a:lstStyle/>
          <a:p>
            <a:endParaRPr lang="en-IN" dirty="0"/>
          </a:p>
          <a:p>
            <a:r>
              <a:rPr lang="en-IN" dirty="0"/>
              <a:t>1. **Product Information:**</a:t>
            </a:r>
          </a:p>
          <a:p>
            <a:r>
              <a:rPr lang="en-IN" dirty="0"/>
              <a:t>   - What are the details of the product with ID 5?</a:t>
            </a:r>
          </a:p>
          <a:p>
            <a:r>
              <a:rPr lang="en-IN" dirty="0"/>
              <a:t>   - List all products from the "laptops" category.</a:t>
            </a:r>
          </a:p>
          <a:p>
            <a:r>
              <a:rPr lang="en-IN" dirty="0"/>
              <a:t>   - Retrieve the title, price, and brand of products with a discount percentage greater than 15%.</a:t>
            </a:r>
          </a:p>
          <a:p>
            <a:endParaRPr lang="en-IN" dirty="0"/>
          </a:p>
          <a:p>
            <a:r>
              <a:rPr lang="en-IN" dirty="0"/>
              <a:t>2. **Brand and Category Queries:**</a:t>
            </a:r>
          </a:p>
          <a:p>
            <a:r>
              <a:rPr lang="en-IN" dirty="0"/>
              <a:t>   - How many products belong to the "Samsung" brand?</a:t>
            </a:r>
          </a:p>
          <a:p>
            <a:r>
              <a:rPr lang="en-IN" dirty="0"/>
              <a:t>   - Find all products that are categorized as "smartphones" and have a rating greater than 4.5.</a:t>
            </a:r>
          </a:p>
          <a:p>
            <a:r>
              <a:rPr lang="en-IN" dirty="0"/>
              <a:t>   - Which brands have products in the "fragrances" category?</a:t>
            </a:r>
          </a:p>
          <a:p>
            <a:endParaRPr lang="en-IN" dirty="0"/>
          </a:p>
          <a:p>
            <a:r>
              <a:rPr lang="en-IN" dirty="0"/>
              <a:t>3. **Price and Discount Queries:**</a:t>
            </a:r>
          </a:p>
          <a:p>
            <a:r>
              <a:rPr lang="en-IN" dirty="0"/>
              <a:t>   - What is the average price of all products?</a:t>
            </a:r>
          </a:p>
          <a:p>
            <a:r>
              <a:rPr lang="en-IN" dirty="0"/>
              <a:t>   - Show the products with a price between $30 and $50.</a:t>
            </a:r>
          </a:p>
          <a:p>
            <a:r>
              <a:rPr lang="en-IN" dirty="0"/>
              <a:t>   - List the top 5 products with the highest discounts.</a:t>
            </a:r>
          </a:p>
          <a:p>
            <a:endParaRPr lang="en-IN" dirty="0"/>
          </a:p>
          <a:p>
            <a:r>
              <a:rPr lang="en-IN" dirty="0"/>
              <a:t>4. **Stock and Availability:**</a:t>
            </a:r>
          </a:p>
          <a:p>
            <a:r>
              <a:rPr lang="en-IN" dirty="0"/>
              <a:t>   - How many products have a stock quantity of less than 50?</a:t>
            </a:r>
          </a:p>
          <a:p>
            <a:r>
              <a:rPr lang="en-IN" dirty="0"/>
              <a:t>   - Find the products that are out of stock (stock = 0).</a:t>
            </a:r>
          </a:p>
          <a:p>
            <a:r>
              <a:rPr lang="en-IN" dirty="0"/>
              <a:t>   - Which category has the highest total stock quantity?</a:t>
            </a:r>
          </a:p>
          <a:p>
            <a:endParaRPr lang="en-IN" dirty="0"/>
          </a:p>
          <a:p>
            <a:r>
              <a:rPr lang="en-IN" dirty="0"/>
              <a:t>5. **Rating and Reviews:**</a:t>
            </a:r>
          </a:p>
          <a:p>
            <a:r>
              <a:rPr lang="en-IN" dirty="0"/>
              <a:t>   - Retrieve products that have a rating above 4.8 and at least 100 units in stock.</a:t>
            </a:r>
          </a:p>
          <a:p>
            <a:r>
              <a:rPr lang="en-IN" dirty="0"/>
              <a:t>   - List the products with a rating below 4.0 and provide their titles and descriptions.</a:t>
            </a:r>
          </a:p>
          <a:p>
            <a:r>
              <a:rPr lang="en-IN" dirty="0"/>
              <a:t>   - Calculate the average rating for products in the "skincare" category.</a:t>
            </a:r>
          </a:p>
        </p:txBody>
      </p:sp>
    </p:spTree>
    <p:extLst>
      <p:ext uri="{BB962C8B-B14F-4D97-AF65-F5344CB8AC3E}">
        <p14:creationId xmlns:p14="http://schemas.microsoft.com/office/powerpoint/2010/main" val="2389294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E728EF-F03B-3E56-625D-01E573CC54B7}"/>
              </a:ext>
            </a:extLst>
          </p:cNvPr>
          <p:cNvPicPr>
            <a:picLocks noChangeAspect="1"/>
          </p:cNvPicPr>
          <p:nvPr/>
        </p:nvPicPr>
        <p:blipFill>
          <a:blip r:embed="rId2"/>
          <a:stretch>
            <a:fillRect/>
          </a:stretch>
        </p:blipFill>
        <p:spPr>
          <a:xfrm>
            <a:off x="477788" y="116632"/>
            <a:ext cx="6408975" cy="2591025"/>
          </a:xfrm>
          <a:prstGeom prst="rect">
            <a:avLst/>
          </a:prstGeom>
        </p:spPr>
      </p:pic>
      <p:pic>
        <p:nvPicPr>
          <p:cNvPr id="5" name="Picture 4">
            <a:extLst>
              <a:ext uri="{FF2B5EF4-FFF2-40B4-BE49-F238E27FC236}">
                <a16:creationId xmlns:a16="http://schemas.microsoft.com/office/drawing/2014/main" id="{1BA9699B-05F4-0703-FCF4-5EEFA857DC7F}"/>
              </a:ext>
            </a:extLst>
          </p:cNvPr>
          <p:cNvPicPr>
            <a:picLocks noChangeAspect="1"/>
          </p:cNvPicPr>
          <p:nvPr/>
        </p:nvPicPr>
        <p:blipFill>
          <a:blip r:embed="rId3"/>
          <a:stretch>
            <a:fillRect/>
          </a:stretch>
        </p:blipFill>
        <p:spPr>
          <a:xfrm>
            <a:off x="477788" y="2708920"/>
            <a:ext cx="6066046" cy="1242168"/>
          </a:xfrm>
          <a:prstGeom prst="rect">
            <a:avLst/>
          </a:prstGeom>
        </p:spPr>
      </p:pic>
      <p:pic>
        <p:nvPicPr>
          <p:cNvPr id="7" name="Picture 6">
            <a:extLst>
              <a:ext uri="{FF2B5EF4-FFF2-40B4-BE49-F238E27FC236}">
                <a16:creationId xmlns:a16="http://schemas.microsoft.com/office/drawing/2014/main" id="{18E649C5-B56F-0B27-6F0B-9A3429AACDB3}"/>
              </a:ext>
            </a:extLst>
          </p:cNvPr>
          <p:cNvPicPr>
            <a:picLocks noChangeAspect="1"/>
          </p:cNvPicPr>
          <p:nvPr/>
        </p:nvPicPr>
        <p:blipFill>
          <a:blip r:embed="rId4"/>
          <a:stretch>
            <a:fillRect/>
          </a:stretch>
        </p:blipFill>
        <p:spPr>
          <a:xfrm>
            <a:off x="4836805" y="3140968"/>
            <a:ext cx="4099915" cy="777307"/>
          </a:xfrm>
          <a:prstGeom prst="rect">
            <a:avLst/>
          </a:prstGeom>
        </p:spPr>
      </p:pic>
      <p:pic>
        <p:nvPicPr>
          <p:cNvPr id="9" name="Picture 8">
            <a:extLst>
              <a:ext uri="{FF2B5EF4-FFF2-40B4-BE49-F238E27FC236}">
                <a16:creationId xmlns:a16="http://schemas.microsoft.com/office/drawing/2014/main" id="{F1901DE0-617C-3E91-B40B-D4D29D7FE1C3}"/>
              </a:ext>
            </a:extLst>
          </p:cNvPr>
          <p:cNvPicPr>
            <a:picLocks noChangeAspect="1"/>
          </p:cNvPicPr>
          <p:nvPr/>
        </p:nvPicPr>
        <p:blipFill>
          <a:blip r:embed="rId5"/>
          <a:stretch>
            <a:fillRect/>
          </a:stretch>
        </p:blipFill>
        <p:spPr>
          <a:xfrm>
            <a:off x="477788" y="3861048"/>
            <a:ext cx="5303980" cy="373412"/>
          </a:xfrm>
          <a:prstGeom prst="rect">
            <a:avLst/>
          </a:prstGeom>
        </p:spPr>
      </p:pic>
      <p:pic>
        <p:nvPicPr>
          <p:cNvPr id="11" name="Picture 10">
            <a:extLst>
              <a:ext uri="{FF2B5EF4-FFF2-40B4-BE49-F238E27FC236}">
                <a16:creationId xmlns:a16="http://schemas.microsoft.com/office/drawing/2014/main" id="{FA1D218F-3934-677C-3F49-973FE3576C4E}"/>
              </a:ext>
            </a:extLst>
          </p:cNvPr>
          <p:cNvPicPr>
            <a:picLocks noChangeAspect="1"/>
          </p:cNvPicPr>
          <p:nvPr/>
        </p:nvPicPr>
        <p:blipFill>
          <a:blip r:embed="rId6"/>
          <a:stretch>
            <a:fillRect/>
          </a:stretch>
        </p:blipFill>
        <p:spPr>
          <a:xfrm>
            <a:off x="453716" y="4221088"/>
            <a:ext cx="7080856" cy="2376264"/>
          </a:xfrm>
          <a:prstGeom prst="rect">
            <a:avLst/>
          </a:prstGeom>
        </p:spPr>
      </p:pic>
    </p:spTree>
    <p:extLst>
      <p:ext uri="{BB962C8B-B14F-4D97-AF65-F5344CB8AC3E}">
        <p14:creationId xmlns:p14="http://schemas.microsoft.com/office/powerpoint/2010/main" val="74478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70F0D3-7ED2-1600-5A20-3FFEFF0FD360}"/>
              </a:ext>
            </a:extLst>
          </p:cNvPr>
          <p:cNvPicPr>
            <a:picLocks noChangeAspect="1"/>
          </p:cNvPicPr>
          <p:nvPr/>
        </p:nvPicPr>
        <p:blipFill>
          <a:blip r:embed="rId2"/>
          <a:stretch>
            <a:fillRect/>
          </a:stretch>
        </p:blipFill>
        <p:spPr>
          <a:xfrm>
            <a:off x="693812" y="332656"/>
            <a:ext cx="6187976" cy="1173582"/>
          </a:xfrm>
          <a:prstGeom prst="rect">
            <a:avLst/>
          </a:prstGeom>
        </p:spPr>
      </p:pic>
      <p:pic>
        <p:nvPicPr>
          <p:cNvPr id="5" name="Picture 4">
            <a:extLst>
              <a:ext uri="{FF2B5EF4-FFF2-40B4-BE49-F238E27FC236}">
                <a16:creationId xmlns:a16="http://schemas.microsoft.com/office/drawing/2014/main" id="{05628F65-28BF-16E2-CEDF-3AABBF25055B}"/>
              </a:ext>
            </a:extLst>
          </p:cNvPr>
          <p:cNvPicPr>
            <a:picLocks noChangeAspect="1"/>
          </p:cNvPicPr>
          <p:nvPr/>
        </p:nvPicPr>
        <p:blipFill>
          <a:blip r:embed="rId3"/>
          <a:stretch>
            <a:fillRect/>
          </a:stretch>
        </p:blipFill>
        <p:spPr>
          <a:xfrm>
            <a:off x="693812" y="1412776"/>
            <a:ext cx="6203218" cy="3215919"/>
          </a:xfrm>
          <a:prstGeom prst="rect">
            <a:avLst/>
          </a:prstGeom>
        </p:spPr>
      </p:pic>
      <p:pic>
        <p:nvPicPr>
          <p:cNvPr id="7" name="Picture 6">
            <a:extLst>
              <a:ext uri="{FF2B5EF4-FFF2-40B4-BE49-F238E27FC236}">
                <a16:creationId xmlns:a16="http://schemas.microsoft.com/office/drawing/2014/main" id="{CDBAEACF-B0D5-3969-CD8C-B8D3A33FAD14}"/>
              </a:ext>
            </a:extLst>
          </p:cNvPr>
          <p:cNvPicPr>
            <a:picLocks noChangeAspect="1"/>
          </p:cNvPicPr>
          <p:nvPr/>
        </p:nvPicPr>
        <p:blipFill>
          <a:blip r:embed="rId4"/>
          <a:stretch>
            <a:fillRect/>
          </a:stretch>
        </p:blipFill>
        <p:spPr>
          <a:xfrm>
            <a:off x="693812" y="4628695"/>
            <a:ext cx="6203218" cy="1638442"/>
          </a:xfrm>
          <a:prstGeom prst="rect">
            <a:avLst/>
          </a:prstGeom>
        </p:spPr>
      </p:pic>
    </p:spTree>
    <p:extLst>
      <p:ext uri="{BB962C8B-B14F-4D97-AF65-F5344CB8AC3E}">
        <p14:creationId xmlns:p14="http://schemas.microsoft.com/office/powerpoint/2010/main" val="406586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B4EFED-209D-D049-4470-8727DDF34266}"/>
              </a:ext>
            </a:extLst>
          </p:cNvPr>
          <p:cNvPicPr>
            <a:picLocks noChangeAspect="1"/>
          </p:cNvPicPr>
          <p:nvPr/>
        </p:nvPicPr>
        <p:blipFill>
          <a:blip r:embed="rId2"/>
          <a:stretch>
            <a:fillRect/>
          </a:stretch>
        </p:blipFill>
        <p:spPr>
          <a:xfrm>
            <a:off x="405780" y="332656"/>
            <a:ext cx="6020322" cy="4770533"/>
          </a:xfrm>
          <a:prstGeom prst="rect">
            <a:avLst/>
          </a:prstGeom>
        </p:spPr>
      </p:pic>
      <p:pic>
        <p:nvPicPr>
          <p:cNvPr id="5" name="Picture 4">
            <a:extLst>
              <a:ext uri="{FF2B5EF4-FFF2-40B4-BE49-F238E27FC236}">
                <a16:creationId xmlns:a16="http://schemas.microsoft.com/office/drawing/2014/main" id="{6AE89C44-22D0-95E0-3552-5FF327811293}"/>
              </a:ext>
            </a:extLst>
          </p:cNvPr>
          <p:cNvPicPr>
            <a:picLocks noChangeAspect="1"/>
          </p:cNvPicPr>
          <p:nvPr/>
        </p:nvPicPr>
        <p:blipFill>
          <a:blip r:embed="rId3"/>
          <a:stretch>
            <a:fillRect/>
          </a:stretch>
        </p:blipFill>
        <p:spPr>
          <a:xfrm>
            <a:off x="406978" y="5013176"/>
            <a:ext cx="7704856" cy="1751738"/>
          </a:xfrm>
          <a:prstGeom prst="rect">
            <a:avLst/>
          </a:prstGeom>
        </p:spPr>
      </p:pic>
    </p:spTree>
    <p:extLst>
      <p:ext uri="{BB962C8B-B14F-4D97-AF65-F5344CB8AC3E}">
        <p14:creationId xmlns:p14="http://schemas.microsoft.com/office/powerpoint/2010/main" val="130906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8F08FF-3392-6CF3-5003-C45442BD709E}"/>
              </a:ext>
            </a:extLst>
          </p:cNvPr>
          <p:cNvPicPr>
            <a:picLocks noChangeAspect="1"/>
          </p:cNvPicPr>
          <p:nvPr/>
        </p:nvPicPr>
        <p:blipFill>
          <a:blip r:embed="rId2"/>
          <a:stretch>
            <a:fillRect/>
          </a:stretch>
        </p:blipFill>
        <p:spPr>
          <a:xfrm>
            <a:off x="333772" y="332656"/>
            <a:ext cx="7300593" cy="5303980"/>
          </a:xfrm>
          <a:prstGeom prst="rect">
            <a:avLst/>
          </a:prstGeom>
        </p:spPr>
      </p:pic>
    </p:spTree>
    <p:extLst>
      <p:ext uri="{BB962C8B-B14F-4D97-AF65-F5344CB8AC3E}">
        <p14:creationId xmlns:p14="http://schemas.microsoft.com/office/powerpoint/2010/main" val="12775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2E274C-E3ED-05CE-9027-9C37ECB2E32F}"/>
              </a:ext>
            </a:extLst>
          </p:cNvPr>
          <p:cNvSpPr txBox="1"/>
          <p:nvPr/>
        </p:nvSpPr>
        <p:spPr>
          <a:xfrm>
            <a:off x="261764" y="612844"/>
            <a:ext cx="11665296" cy="5632311"/>
          </a:xfrm>
          <a:prstGeom prst="rect">
            <a:avLst/>
          </a:prstGeom>
          <a:noFill/>
        </p:spPr>
        <p:txBody>
          <a:bodyPr wrap="square">
            <a:spAutoFit/>
          </a:bodyPr>
          <a:lstStyle/>
          <a:p>
            <a:pPr algn="l"/>
            <a:r>
              <a:rPr lang="en-US" b="1" i="0" dirty="0">
                <a:solidFill>
                  <a:srgbClr val="FFFF00"/>
                </a:solidFill>
                <a:effectLst/>
                <a:latin typeface="Söhne"/>
              </a:rPr>
              <a:t>NoSQL Databases:</a:t>
            </a:r>
          </a:p>
          <a:p>
            <a:pPr algn="l"/>
            <a:endParaRPr lang="en-US" b="0" i="0" dirty="0">
              <a:solidFill>
                <a:srgbClr val="D1D5DB"/>
              </a:solidFill>
              <a:effectLst/>
              <a:latin typeface="Söhne"/>
            </a:endParaRPr>
          </a:p>
          <a:p>
            <a:pPr algn="l">
              <a:buFont typeface="+mj-lt"/>
              <a:buAutoNum type="arabicPeriod"/>
            </a:pPr>
            <a:r>
              <a:rPr lang="en-US" b="1" i="0" dirty="0">
                <a:solidFill>
                  <a:srgbClr val="FFFF00"/>
                </a:solidFill>
                <a:effectLst/>
                <a:latin typeface="Söhne"/>
              </a:rPr>
              <a:t>Data Model:</a:t>
            </a:r>
            <a:endParaRPr lang="en-US" b="0" i="0" dirty="0">
              <a:solidFill>
                <a:srgbClr val="FFFF00"/>
              </a:solidFill>
              <a:effectLst/>
              <a:latin typeface="Söhne"/>
            </a:endParaRPr>
          </a:p>
          <a:p>
            <a:pPr marL="742950" lvl="1" indent="-285750" algn="l">
              <a:buFont typeface="+mj-lt"/>
              <a:buAutoNum type="arabicPeriod"/>
            </a:pPr>
            <a:r>
              <a:rPr lang="en-US" b="0" i="0" dirty="0">
                <a:solidFill>
                  <a:srgbClr val="D1D5DB"/>
                </a:solidFill>
                <a:effectLst/>
                <a:latin typeface="Söhne"/>
              </a:rPr>
              <a:t>Various data models: document, key-value, column-family, graph, etc.</a:t>
            </a:r>
          </a:p>
          <a:p>
            <a:pPr marL="742950" lvl="1" indent="-285750" algn="l">
              <a:buFont typeface="+mj-lt"/>
              <a:buAutoNum type="arabicPeriod"/>
            </a:pPr>
            <a:r>
              <a:rPr lang="en-US" b="0" i="0" dirty="0">
                <a:solidFill>
                  <a:srgbClr val="D1D5DB"/>
                </a:solidFill>
                <a:effectLst/>
                <a:latin typeface="Söhne"/>
              </a:rPr>
              <a:t>Example: MongoDB (document), Redis (key-value), Neo4j (graph).</a:t>
            </a:r>
          </a:p>
          <a:p>
            <a:pPr algn="l">
              <a:buFont typeface="+mj-lt"/>
              <a:buAutoNum type="arabicPeriod"/>
            </a:pPr>
            <a:r>
              <a:rPr lang="en-US" b="1" i="0" dirty="0">
                <a:solidFill>
                  <a:srgbClr val="FFFF00"/>
                </a:solidFill>
                <a:effectLst/>
                <a:latin typeface="Söhne"/>
              </a:rPr>
              <a:t>Schema:</a:t>
            </a:r>
            <a:endParaRPr lang="en-US" b="0" i="0" dirty="0">
              <a:solidFill>
                <a:srgbClr val="FFFF00"/>
              </a:solidFill>
              <a:effectLst/>
              <a:latin typeface="Söhne"/>
            </a:endParaRPr>
          </a:p>
          <a:p>
            <a:pPr marL="742950" lvl="1" indent="-285750" algn="l">
              <a:buFont typeface="+mj-lt"/>
              <a:buAutoNum type="arabicPeriod"/>
            </a:pPr>
            <a:r>
              <a:rPr lang="en-US" b="0" i="0" dirty="0">
                <a:solidFill>
                  <a:srgbClr val="D1D5DB"/>
                </a:solidFill>
                <a:effectLst/>
                <a:latin typeface="Söhne"/>
              </a:rPr>
              <a:t>Flexible schema: Allows dynamic changes to data structure.</a:t>
            </a:r>
          </a:p>
          <a:p>
            <a:pPr marL="742950" lvl="1" indent="-285750" algn="l">
              <a:buFont typeface="+mj-lt"/>
              <a:buAutoNum type="arabicPeriod"/>
            </a:pPr>
            <a:r>
              <a:rPr lang="en-US" b="0" i="0" dirty="0">
                <a:solidFill>
                  <a:srgbClr val="D1D5DB"/>
                </a:solidFill>
                <a:effectLst/>
                <a:latin typeface="Söhne"/>
              </a:rPr>
              <a:t>Example: In a document database, each document can have different fields.</a:t>
            </a:r>
          </a:p>
          <a:p>
            <a:pPr algn="l">
              <a:buFont typeface="+mj-lt"/>
              <a:buAutoNum type="arabicPeriod"/>
            </a:pPr>
            <a:r>
              <a:rPr lang="en-US" b="1" i="0" dirty="0">
                <a:solidFill>
                  <a:srgbClr val="FFFF00"/>
                </a:solidFill>
                <a:effectLst/>
                <a:latin typeface="Söhne"/>
              </a:rPr>
              <a:t>Data Relationships:</a:t>
            </a:r>
            <a:endParaRPr lang="en-US" b="0" i="0" dirty="0">
              <a:solidFill>
                <a:srgbClr val="FFFF00"/>
              </a:solidFill>
              <a:effectLst/>
              <a:latin typeface="Söhne"/>
            </a:endParaRPr>
          </a:p>
          <a:p>
            <a:pPr marL="742950" lvl="1" indent="-285750" algn="l">
              <a:buFont typeface="+mj-lt"/>
              <a:buAutoNum type="arabicPeriod"/>
            </a:pPr>
            <a:r>
              <a:rPr lang="en-US" b="0" i="0" dirty="0">
                <a:solidFill>
                  <a:srgbClr val="D1D5DB"/>
                </a:solidFill>
                <a:effectLst/>
                <a:latin typeface="Söhne"/>
              </a:rPr>
              <a:t>Flexibility: Relationships can be defined but may be less rigid than in relational databases.</a:t>
            </a:r>
          </a:p>
          <a:p>
            <a:pPr marL="742950" lvl="1" indent="-285750" algn="l">
              <a:buFont typeface="+mj-lt"/>
              <a:buAutoNum type="arabicPeriod"/>
            </a:pPr>
            <a:r>
              <a:rPr lang="en-US" b="0" i="0" dirty="0">
                <a:solidFill>
                  <a:srgbClr val="D1D5DB"/>
                </a:solidFill>
                <a:effectLst/>
                <a:latin typeface="Söhne"/>
              </a:rPr>
              <a:t>Example: In a document database, a blog post can embed comments as sub-documents.</a:t>
            </a:r>
          </a:p>
          <a:p>
            <a:pPr algn="l">
              <a:buFont typeface="+mj-lt"/>
              <a:buAutoNum type="arabicPeriod"/>
            </a:pPr>
            <a:r>
              <a:rPr lang="en-US" b="1" i="0" dirty="0">
                <a:solidFill>
                  <a:srgbClr val="FFFF00"/>
                </a:solidFill>
                <a:effectLst/>
                <a:latin typeface="Söhne"/>
              </a:rPr>
              <a:t>Query Language:</a:t>
            </a:r>
            <a:endParaRPr lang="en-US" b="0" i="0" dirty="0">
              <a:solidFill>
                <a:srgbClr val="FFFF00"/>
              </a:solidFill>
              <a:effectLst/>
              <a:latin typeface="Söhne"/>
            </a:endParaRPr>
          </a:p>
          <a:p>
            <a:pPr marL="742950" lvl="1" indent="-285750" algn="l">
              <a:buFont typeface="+mj-lt"/>
              <a:buAutoNum type="arabicPeriod"/>
            </a:pPr>
            <a:r>
              <a:rPr lang="en-US" b="0" i="0" dirty="0">
                <a:solidFill>
                  <a:srgbClr val="D1D5DB"/>
                </a:solidFill>
                <a:effectLst/>
                <a:latin typeface="Söhne"/>
              </a:rPr>
              <a:t>NoSQL databases often use their own query languages.</a:t>
            </a:r>
          </a:p>
          <a:p>
            <a:pPr marL="742950" lvl="1" indent="-285750" algn="l">
              <a:buFont typeface="+mj-lt"/>
              <a:buAutoNum type="arabicPeriod"/>
            </a:pPr>
            <a:r>
              <a:rPr lang="en-US" b="0" i="0" dirty="0">
                <a:solidFill>
                  <a:srgbClr val="D1D5DB"/>
                </a:solidFill>
                <a:effectLst/>
                <a:latin typeface="Söhne"/>
              </a:rPr>
              <a:t>Example: MongoDB's query language for document databases.</a:t>
            </a:r>
          </a:p>
          <a:p>
            <a:pPr algn="l">
              <a:buFont typeface="+mj-lt"/>
              <a:buAutoNum type="arabicPeriod"/>
            </a:pPr>
            <a:r>
              <a:rPr lang="en-US" b="1" i="0" dirty="0">
                <a:solidFill>
                  <a:srgbClr val="FFFF00"/>
                </a:solidFill>
                <a:effectLst/>
                <a:latin typeface="Söhne"/>
              </a:rPr>
              <a:t>Transactions:</a:t>
            </a:r>
            <a:endParaRPr lang="en-US" b="0" i="0" dirty="0">
              <a:solidFill>
                <a:srgbClr val="FFFF00"/>
              </a:solidFill>
              <a:effectLst/>
              <a:latin typeface="Söhne"/>
            </a:endParaRPr>
          </a:p>
          <a:p>
            <a:pPr marL="742950" lvl="1" indent="-285750" algn="l">
              <a:buFont typeface="+mj-lt"/>
              <a:buAutoNum type="arabicPeriod"/>
            </a:pPr>
            <a:r>
              <a:rPr lang="en-US" b="0" i="0" dirty="0">
                <a:solidFill>
                  <a:srgbClr val="D1D5DB"/>
                </a:solidFill>
                <a:effectLst/>
                <a:latin typeface="Söhne"/>
              </a:rPr>
              <a:t>Eventual consistency: May not provide full ACID compliance due to distributed nature.</a:t>
            </a:r>
          </a:p>
          <a:p>
            <a:pPr marL="742950" lvl="1" indent="-285750" algn="l">
              <a:buFont typeface="+mj-lt"/>
              <a:buAutoNum type="arabicPeriod"/>
            </a:pPr>
            <a:r>
              <a:rPr lang="en-US" b="0" i="0" dirty="0">
                <a:solidFill>
                  <a:srgbClr val="D1D5DB"/>
                </a:solidFill>
                <a:effectLst/>
                <a:latin typeface="Söhne"/>
              </a:rPr>
              <a:t>Example: In a distributed system, data changes might take some time to propagate.</a:t>
            </a:r>
          </a:p>
          <a:p>
            <a:pPr algn="l">
              <a:buFont typeface="+mj-lt"/>
              <a:buAutoNum type="arabicPeriod"/>
            </a:pPr>
            <a:r>
              <a:rPr lang="en-US" b="1" i="0" dirty="0">
                <a:solidFill>
                  <a:srgbClr val="FFFF00"/>
                </a:solidFill>
                <a:effectLst/>
                <a:latin typeface="Söhne"/>
              </a:rPr>
              <a:t>Scalability:</a:t>
            </a:r>
            <a:endParaRPr lang="en-US" b="0" i="0" dirty="0">
              <a:solidFill>
                <a:srgbClr val="FFFF00"/>
              </a:solidFill>
              <a:effectLst/>
              <a:latin typeface="Söhne"/>
            </a:endParaRPr>
          </a:p>
          <a:p>
            <a:pPr marL="742950" lvl="1" indent="-285750" algn="l">
              <a:buFont typeface="+mj-lt"/>
              <a:buAutoNum type="arabicPeriod"/>
            </a:pPr>
            <a:r>
              <a:rPr lang="en-US" b="0" i="0" dirty="0">
                <a:solidFill>
                  <a:srgbClr val="D1D5DB"/>
                </a:solidFill>
                <a:effectLst/>
                <a:latin typeface="Söhne"/>
              </a:rPr>
              <a:t>Horizontal scaling (</a:t>
            </a:r>
            <a:r>
              <a:rPr lang="en-US" b="0" i="0" dirty="0" err="1">
                <a:solidFill>
                  <a:srgbClr val="D1D5DB"/>
                </a:solidFill>
                <a:effectLst/>
                <a:latin typeface="Söhne"/>
              </a:rPr>
              <a:t>sharding</a:t>
            </a:r>
            <a:r>
              <a:rPr lang="en-US" b="0" i="0" dirty="0">
                <a:solidFill>
                  <a:srgbClr val="D1D5DB"/>
                </a:solidFill>
                <a:effectLst/>
                <a:latin typeface="Söhne"/>
              </a:rPr>
              <a:t>) is common, enabling databases to handle large amounts of data and traffic.</a:t>
            </a:r>
          </a:p>
          <a:p>
            <a:pPr marL="742950" lvl="1" indent="-285750" algn="l">
              <a:buFont typeface="+mj-lt"/>
              <a:buAutoNum type="arabicPeriod"/>
            </a:pPr>
            <a:r>
              <a:rPr lang="en-US" b="0" i="0" dirty="0">
                <a:solidFill>
                  <a:srgbClr val="D1D5DB"/>
                </a:solidFill>
                <a:effectLst/>
                <a:latin typeface="Söhne"/>
              </a:rPr>
              <a:t>Example: Cassandra's ability to distribute data across nodes.</a:t>
            </a:r>
          </a:p>
        </p:txBody>
      </p:sp>
    </p:spTree>
    <p:extLst>
      <p:ext uri="{BB962C8B-B14F-4D97-AF65-F5344CB8AC3E}">
        <p14:creationId xmlns:p14="http://schemas.microsoft.com/office/powerpoint/2010/main" val="284037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CA2A07-6E97-70E7-35A5-5FB4958224CD}"/>
              </a:ext>
            </a:extLst>
          </p:cNvPr>
          <p:cNvPicPr>
            <a:picLocks noChangeAspect="1"/>
          </p:cNvPicPr>
          <p:nvPr/>
        </p:nvPicPr>
        <p:blipFill>
          <a:blip r:embed="rId2"/>
          <a:stretch>
            <a:fillRect/>
          </a:stretch>
        </p:blipFill>
        <p:spPr>
          <a:xfrm>
            <a:off x="549796" y="404664"/>
            <a:ext cx="5875529" cy="1585097"/>
          </a:xfrm>
          <a:prstGeom prst="rect">
            <a:avLst/>
          </a:prstGeom>
        </p:spPr>
      </p:pic>
      <p:pic>
        <p:nvPicPr>
          <p:cNvPr id="5" name="Picture 4">
            <a:extLst>
              <a:ext uri="{FF2B5EF4-FFF2-40B4-BE49-F238E27FC236}">
                <a16:creationId xmlns:a16="http://schemas.microsoft.com/office/drawing/2014/main" id="{A9D72448-8724-5FCE-B055-8291CD008906}"/>
              </a:ext>
            </a:extLst>
          </p:cNvPr>
          <p:cNvPicPr>
            <a:picLocks noChangeAspect="1"/>
          </p:cNvPicPr>
          <p:nvPr/>
        </p:nvPicPr>
        <p:blipFill>
          <a:blip r:embed="rId3"/>
          <a:stretch>
            <a:fillRect/>
          </a:stretch>
        </p:blipFill>
        <p:spPr>
          <a:xfrm>
            <a:off x="527290" y="2457366"/>
            <a:ext cx="8291278" cy="1943268"/>
          </a:xfrm>
          <a:prstGeom prst="rect">
            <a:avLst/>
          </a:prstGeom>
        </p:spPr>
      </p:pic>
    </p:spTree>
    <p:extLst>
      <p:ext uri="{BB962C8B-B14F-4D97-AF65-F5344CB8AC3E}">
        <p14:creationId xmlns:p14="http://schemas.microsoft.com/office/powerpoint/2010/main" val="174166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0F5C7E-68C7-9A05-055C-F5EA369FD142}"/>
              </a:ext>
            </a:extLst>
          </p:cNvPr>
          <p:cNvSpPr txBox="1"/>
          <p:nvPr/>
        </p:nvSpPr>
        <p:spPr>
          <a:xfrm>
            <a:off x="117748" y="908720"/>
            <a:ext cx="11753066" cy="4801314"/>
          </a:xfrm>
          <a:prstGeom prst="rect">
            <a:avLst/>
          </a:prstGeom>
          <a:noFill/>
        </p:spPr>
        <p:txBody>
          <a:bodyPr wrap="square">
            <a:spAutoFit/>
          </a:bodyPr>
          <a:lstStyle/>
          <a:p>
            <a:r>
              <a:rPr lang="en-IN" dirty="0"/>
              <a:t>. **Image URLs and Thumbnails:**</a:t>
            </a:r>
          </a:p>
          <a:p>
            <a:r>
              <a:rPr lang="en-IN" dirty="0"/>
              <a:t>   - Show the URLs of images associated with the product with ID 10.</a:t>
            </a:r>
          </a:p>
          <a:p>
            <a:r>
              <a:rPr lang="en-IN" dirty="0"/>
              <a:t>   - Retrieve the thumbnails of products with a brand of "Apple".</a:t>
            </a:r>
          </a:p>
          <a:p>
            <a:endParaRPr lang="en-IN" dirty="0"/>
          </a:p>
          <a:p>
            <a:r>
              <a:rPr lang="en-IN" dirty="0"/>
              <a:t>7. **Mixed Queries:**</a:t>
            </a:r>
          </a:p>
          <a:p>
            <a:r>
              <a:rPr lang="en-IN" dirty="0"/>
              <a:t>   - List products with a discount percentage between 10% and 20% and a rating greater than 4.2.</a:t>
            </a:r>
          </a:p>
          <a:p>
            <a:r>
              <a:rPr lang="en-IN" dirty="0"/>
              <a:t>   - Find laptops that are priced above $1000 and have a rating above 4.5.</a:t>
            </a:r>
          </a:p>
          <a:p>
            <a:endParaRPr lang="en-IN" dirty="0"/>
          </a:p>
          <a:p>
            <a:r>
              <a:rPr lang="en-IN" dirty="0"/>
              <a:t>8. **Category Analysis:**</a:t>
            </a:r>
          </a:p>
          <a:p>
            <a:r>
              <a:rPr lang="en-IN" dirty="0"/>
              <a:t>   - How many products are there in each category? Provide a count for each category.</a:t>
            </a:r>
          </a:p>
          <a:p>
            <a:endParaRPr lang="en-IN" dirty="0"/>
          </a:p>
          <a:p>
            <a:r>
              <a:rPr lang="en-IN" dirty="0"/>
              <a:t>9. **Brands and Discounts:**</a:t>
            </a:r>
          </a:p>
          <a:p>
            <a:r>
              <a:rPr lang="en-IN" dirty="0"/>
              <a:t>   - Calculate the average discount percentage for each brand.</a:t>
            </a:r>
          </a:p>
          <a:p>
            <a:r>
              <a:rPr lang="en-IN" dirty="0"/>
              <a:t>   - Which brand has the highest average discount percentage?</a:t>
            </a:r>
          </a:p>
          <a:p>
            <a:endParaRPr lang="en-IN" dirty="0"/>
          </a:p>
          <a:p>
            <a:r>
              <a:rPr lang="en-IN" dirty="0"/>
              <a:t>10. **Combining Conditions:**</a:t>
            </a:r>
          </a:p>
          <a:p>
            <a:r>
              <a:rPr lang="en-IN" dirty="0"/>
              <a:t>    - Retrieve products from the "groceries" category with a price less than $15 and a stock quantity greater than 50.</a:t>
            </a:r>
          </a:p>
        </p:txBody>
      </p:sp>
    </p:spTree>
    <p:extLst>
      <p:ext uri="{BB962C8B-B14F-4D97-AF65-F5344CB8AC3E}">
        <p14:creationId xmlns:p14="http://schemas.microsoft.com/office/powerpoint/2010/main" val="291827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F54416-F9CD-B780-4F50-D43BF0840CDF}"/>
              </a:ext>
            </a:extLst>
          </p:cNvPr>
          <p:cNvPicPr>
            <a:picLocks noChangeAspect="1"/>
          </p:cNvPicPr>
          <p:nvPr/>
        </p:nvPicPr>
        <p:blipFill>
          <a:blip r:embed="rId2"/>
          <a:stretch>
            <a:fillRect/>
          </a:stretch>
        </p:blipFill>
        <p:spPr>
          <a:xfrm>
            <a:off x="405780" y="472184"/>
            <a:ext cx="6485182" cy="2956816"/>
          </a:xfrm>
          <a:prstGeom prst="rect">
            <a:avLst/>
          </a:prstGeom>
        </p:spPr>
      </p:pic>
      <p:pic>
        <p:nvPicPr>
          <p:cNvPr id="5" name="Picture 4">
            <a:extLst>
              <a:ext uri="{FF2B5EF4-FFF2-40B4-BE49-F238E27FC236}">
                <a16:creationId xmlns:a16="http://schemas.microsoft.com/office/drawing/2014/main" id="{172ECA7C-3014-9600-5468-ABCC3B2DF178}"/>
              </a:ext>
            </a:extLst>
          </p:cNvPr>
          <p:cNvPicPr>
            <a:picLocks noChangeAspect="1"/>
          </p:cNvPicPr>
          <p:nvPr/>
        </p:nvPicPr>
        <p:blipFill>
          <a:blip r:embed="rId3"/>
          <a:stretch>
            <a:fillRect/>
          </a:stretch>
        </p:blipFill>
        <p:spPr>
          <a:xfrm>
            <a:off x="7102524" y="836712"/>
            <a:ext cx="4824536" cy="3390515"/>
          </a:xfrm>
          <a:prstGeom prst="rect">
            <a:avLst/>
          </a:prstGeom>
        </p:spPr>
      </p:pic>
      <p:pic>
        <p:nvPicPr>
          <p:cNvPr id="7" name="Picture 6">
            <a:extLst>
              <a:ext uri="{FF2B5EF4-FFF2-40B4-BE49-F238E27FC236}">
                <a16:creationId xmlns:a16="http://schemas.microsoft.com/office/drawing/2014/main" id="{9C055E2A-6669-0954-9D6A-FF062FEB2F7B}"/>
              </a:ext>
            </a:extLst>
          </p:cNvPr>
          <p:cNvPicPr>
            <a:picLocks noChangeAspect="1"/>
          </p:cNvPicPr>
          <p:nvPr/>
        </p:nvPicPr>
        <p:blipFill>
          <a:blip r:embed="rId4"/>
          <a:stretch>
            <a:fillRect/>
          </a:stretch>
        </p:blipFill>
        <p:spPr>
          <a:xfrm>
            <a:off x="376004" y="3573016"/>
            <a:ext cx="6241321" cy="2888230"/>
          </a:xfrm>
          <a:prstGeom prst="rect">
            <a:avLst/>
          </a:prstGeom>
        </p:spPr>
      </p:pic>
    </p:spTree>
    <p:extLst>
      <p:ext uri="{BB962C8B-B14F-4D97-AF65-F5344CB8AC3E}">
        <p14:creationId xmlns:p14="http://schemas.microsoft.com/office/powerpoint/2010/main" val="118486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E511E8-B33F-605B-8F1C-92ED56C9B66C}"/>
              </a:ext>
            </a:extLst>
          </p:cNvPr>
          <p:cNvPicPr>
            <a:picLocks noChangeAspect="1"/>
          </p:cNvPicPr>
          <p:nvPr/>
        </p:nvPicPr>
        <p:blipFill>
          <a:blip r:embed="rId2"/>
          <a:stretch>
            <a:fillRect/>
          </a:stretch>
        </p:blipFill>
        <p:spPr>
          <a:xfrm>
            <a:off x="549796" y="260648"/>
            <a:ext cx="6035563" cy="2926334"/>
          </a:xfrm>
          <a:prstGeom prst="rect">
            <a:avLst/>
          </a:prstGeom>
        </p:spPr>
      </p:pic>
      <p:pic>
        <p:nvPicPr>
          <p:cNvPr id="5" name="Picture 4">
            <a:extLst>
              <a:ext uri="{FF2B5EF4-FFF2-40B4-BE49-F238E27FC236}">
                <a16:creationId xmlns:a16="http://schemas.microsoft.com/office/drawing/2014/main" id="{07033F7C-D10A-F1C6-956A-29FC9EE8DA5F}"/>
              </a:ext>
            </a:extLst>
          </p:cNvPr>
          <p:cNvPicPr>
            <a:picLocks noChangeAspect="1"/>
          </p:cNvPicPr>
          <p:nvPr/>
        </p:nvPicPr>
        <p:blipFill>
          <a:blip r:embed="rId3"/>
          <a:stretch>
            <a:fillRect/>
          </a:stretch>
        </p:blipFill>
        <p:spPr>
          <a:xfrm>
            <a:off x="6094412" y="1916832"/>
            <a:ext cx="5936494" cy="4343776"/>
          </a:xfrm>
          <a:prstGeom prst="rect">
            <a:avLst/>
          </a:prstGeom>
        </p:spPr>
      </p:pic>
      <p:pic>
        <p:nvPicPr>
          <p:cNvPr id="7" name="Picture 6">
            <a:extLst>
              <a:ext uri="{FF2B5EF4-FFF2-40B4-BE49-F238E27FC236}">
                <a16:creationId xmlns:a16="http://schemas.microsoft.com/office/drawing/2014/main" id="{9C17AB56-89FB-1070-4BCA-4EB8A63F81B5}"/>
              </a:ext>
            </a:extLst>
          </p:cNvPr>
          <p:cNvPicPr>
            <a:picLocks noChangeAspect="1"/>
          </p:cNvPicPr>
          <p:nvPr/>
        </p:nvPicPr>
        <p:blipFill>
          <a:blip r:embed="rId4"/>
          <a:stretch>
            <a:fillRect/>
          </a:stretch>
        </p:blipFill>
        <p:spPr>
          <a:xfrm>
            <a:off x="765820" y="3671019"/>
            <a:ext cx="4903557" cy="1874682"/>
          </a:xfrm>
          <a:prstGeom prst="rect">
            <a:avLst/>
          </a:prstGeom>
        </p:spPr>
      </p:pic>
    </p:spTree>
    <p:extLst>
      <p:ext uri="{BB962C8B-B14F-4D97-AF65-F5344CB8AC3E}">
        <p14:creationId xmlns:p14="http://schemas.microsoft.com/office/powerpoint/2010/main" val="779641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3D86D4-076C-9809-8EA7-58A66E6942F7}"/>
              </a:ext>
            </a:extLst>
          </p:cNvPr>
          <p:cNvSpPr txBox="1"/>
          <p:nvPr/>
        </p:nvSpPr>
        <p:spPr>
          <a:xfrm>
            <a:off x="3428" y="-25484"/>
            <a:ext cx="11809312" cy="6494085"/>
          </a:xfrm>
          <a:prstGeom prst="rect">
            <a:avLst/>
          </a:prstGeom>
          <a:noFill/>
        </p:spPr>
        <p:txBody>
          <a:bodyPr wrap="square">
            <a:spAutoFit/>
          </a:bodyPr>
          <a:lstStyle/>
          <a:p>
            <a:endParaRPr lang="en-IN" sz="1600" dirty="0"/>
          </a:p>
          <a:p>
            <a:r>
              <a:rPr lang="en-IN" sz="1600" dirty="0"/>
              <a:t>11. **Best Selling Products:**</a:t>
            </a:r>
          </a:p>
          <a:p>
            <a:r>
              <a:rPr lang="en-IN" sz="1600" dirty="0"/>
              <a:t>    - List the top 5 best selling products based on their stock availability.</a:t>
            </a:r>
          </a:p>
          <a:p>
            <a:endParaRPr lang="en-IN" sz="1600" dirty="0"/>
          </a:p>
          <a:p>
            <a:r>
              <a:rPr lang="en-IN" sz="1600" dirty="0"/>
              <a:t>12. **Variety in Brands:**</a:t>
            </a:r>
          </a:p>
          <a:p>
            <a:r>
              <a:rPr lang="en-IN" sz="1600" dirty="0"/>
              <a:t>    - How many different brands are present in the dataset?</a:t>
            </a:r>
          </a:p>
          <a:p>
            <a:r>
              <a:rPr lang="en-IN" sz="1600" dirty="0"/>
              <a:t>    - Which brands have products in more than one category?</a:t>
            </a:r>
          </a:p>
          <a:p>
            <a:endParaRPr lang="en-IN" sz="1600" dirty="0"/>
          </a:p>
          <a:p>
            <a:r>
              <a:rPr lang="en-IN" sz="1600" dirty="0"/>
              <a:t>13. **Image Analysis:**</a:t>
            </a:r>
          </a:p>
          <a:p>
            <a:r>
              <a:rPr lang="en-IN" sz="1600" dirty="0"/>
              <a:t>    - Find products with the maximum number of images. Provide their titles and the number of images.</a:t>
            </a:r>
          </a:p>
          <a:p>
            <a:endParaRPr lang="en-IN" sz="1600" dirty="0"/>
          </a:p>
          <a:p>
            <a:r>
              <a:rPr lang="en-IN" sz="1600" dirty="0"/>
              <a:t>14. **Discount Distribution:**</a:t>
            </a:r>
          </a:p>
          <a:p>
            <a:r>
              <a:rPr lang="en-IN" sz="1600" dirty="0"/>
              <a:t>    - Create a histogram of discount percentages to visualize the distribution of discounts.</a:t>
            </a:r>
          </a:p>
          <a:p>
            <a:endParaRPr lang="en-IN" sz="1600" dirty="0"/>
          </a:p>
          <a:p>
            <a:r>
              <a:rPr lang="en-IN" sz="1600" dirty="0"/>
              <a:t>15. **Popular Categories:**</a:t>
            </a:r>
          </a:p>
          <a:p>
            <a:r>
              <a:rPr lang="en-IN" sz="1600" dirty="0"/>
              <a:t>    - Identify the category with the highest average rating.</a:t>
            </a:r>
          </a:p>
          <a:p>
            <a:r>
              <a:rPr lang="en-IN" sz="1600" dirty="0"/>
              <a:t>    - List the categories in descending order of the average rating.</a:t>
            </a:r>
          </a:p>
          <a:p>
            <a:endParaRPr lang="en-IN" sz="1600" dirty="0"/>
          </a:p>
          <a:p>
            <a:r>
              <a:rPr lang="en-IN" sz="1600" dirty="0"/>
              <a:t>16. **Brand Comparison:**</a:t>
            </a:r>
          </a:p>
          <a:p>
            <a:r>
              <a:rPr lang="en-IN" sz="1600" dirty="0"/>
              <a:t>    - Compare the average ratings of products from "Apple" and "Samsung" brands.</a:t>
            </a:r>
          </a:p>
          <a:p>
            <a:r>
              <a:rPr lang="en-IN" sz="1600" dirty="0"/>
              <a:t>    - Compare the average prices of products from "HP Pavilion" and "</a:t>
            </a:r>
            <a:r>
              <a:rPr lang="en-IN" sz="1600" dirty="0" err="1"/>
              <a:t>Dermive</a:t>
            </a:r>
            <a:r>
              <a:rPr lang="en-IN" sz="1600" dirty="0"/>
              <a:t>" brands.</a:t>
            </a:r>
          </a:p>
          <a:p>
            <a:endParaRPr lang="en-IN" sz="1600" dirty="0"/>
          </a:p>
          <a:p>
            <a:r>
              <a:rPr lang="en-IN" sz="1600" dirty="0"/>
              <a:t>17. **Stock vs. Discount:**</a:t>
            </a:r>
          </a:p>
          <a:p>
            <a:r>
              <a:rPr lang="en-IN" sz="1600" dirty="0"/>
              <a:t>    - </a:t>
            </a:r>
            <a:r>
              <a:rPr lang="en-IN" sz="1600" dirty="0" err="1"/>
              <a:t>Analyze</a:t>
            </a:r>
            <a:r>
              <a:rPr lang="en-IN" sz="1600" dirty="0"/>
              <a:t> the relationship between stock availability and discount percentages. Do products with lower stock tend to have higher discounts?</a:t>
            </a:r>
          </a:p>
          <a:p>
            <a:endParaRPr lang="en-IN" sz="1600" dirty="0"/>
          </a:p>
        </p:txBody>
      </p:sp>
    </p:spTree>
    <p:extLst>
      <p:ext uri="{BB962C8B-B14F-4D97-AF65-F5344CB8AC3E}">
        <p14:creationId xmlns:p14="http://schemas.microsoft.com/office/powerpoint/2010/main" val="349345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B64B70-570E-12A2-2910-089663E1251A}"/>
              </a:ext>
            </a:extLst>
          </p:cNvPr>
          <p:cNvPicPr>
            <a:picLocks noChangeAspect="1"/>
          </p:cNvPicPr>
          <p:nvPr/>
        </p:nvPicPr>
        <p:blipFill>
          <a:blip r:embed="rId2"/>
          <a:stretch>
            <a:fillRect/>
          </a:stretch>
        </p:blipFill>
        <p:spPr>
          <a:xfrm>
            <a:off x="189756" y="188640"/>
            <a:ext cx="6256562" cy="2956816"/>
          </a:xfrm>
          <a:prstGeom prst="rect">
            <a:avLst/>
          </a:prstGeom>
        </p:spPr>
      </p:pic>
      <p:pic>
        <p:nvPicPr>
          <p:cNvPr id="5" name="Picture 4">
            <a:extLst>
              <a:ext uri="{FF2B5EF4-FFF2-40B4-BE49-F238E27FC236}">
                <a16:creationId xmlns:a16="http://schemas.microsoft.com/office/drawing/2014/main" id="{CB048170-23E6-524C-4561-05C76CB085E2}"/>
              </a:ext>
            </a:extLst>
          </p:cNvPr>
          <p:cNvPicPr>
            <a:picLocks noChangeAspect="1"/>
          </p:cNvPicPr>
          <p:nvPr/>
        </p:nvPicPr>
        <p:blipFill>
          <a:blip r:embed="rId3"/>
          <a:stretch>
            <a:fillRect/>
          </a:stretch>
        </p:blipFill>
        <p:spPr>
          <a:xfrm>
            <a:off x="189756" y="3068960"/>
            <a:ext cx="4939524" cy="3092571"/>
          </a:xfrm>
          <a:prstGeom prst="rect">
            <a:avLst/>
          </a:prstGeom>
        </p:spPr>
      </p:pic>
      <p:pic>
        <p:nvPicPr>
          <p:cNvPr id="7" name="Picture 6">
            <a:extLst>
              <a:ext uri="{FF2B5EF4-FFF2-40B4-BE49-F238E27FC236}">
                <a16:creationId xmlns:a16="http://schemas.microsoft.com/office/drawing/2014/main" id="{8A808FC2-711B-2216-9A66-A5E990A720C1}"/>
              </a:ext>
            </a:extLst>
          </p:cNvPr>
          <p:cNvPicPr>
            <a:picLocks noChangeAspect="1"/>
          </p:cNvPicPr>
          <p:nvPr/>
        </p:nvPicPr>
        <p:blipFill>
          <a:blip r:embed="rId4"/>
          <a:stretch>
            <a:fillRect/>
          </a:stretch>
        </p:blipFill>
        <p:spPr>
          <a:xfrm>
            <a:off x="5852935" y="1581514"/>
            <a:ext cx="6157494" cy="4580017"/>
          </a:xfrm>
          <a:prstGeom prst="rect">
            <a:avLst/>
          </a:prstGeom>
        </p:spPr>
      </p:pic>
    </p:spTree>
    <p:extLst>
      <p:ext uri="{BB962C8B-B14F-4D97-AF65-F5344CB8AC3E}">
        <p14:creationId xmlns:p14="http://schemas.microsoft.com/office/powerpoint/2010/main" val="208568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1F5A67-5E00-F298-5819-55CD18BC7A3D}"/>
              </a:ext>
            </a:extLst>
          </p:cNvPr>
          <p:cNvPicPr>
            <a:picLocks noChangeAspect="1"/>
          </p:cNvPicPr>
          <p:nvPr/>
        </p:nvPicPr>
        <p:blipFill>
          <a:blip r:embed="rId2"/>
          <a:stretch>
            <a:fillRect/>
          </a:stretch>
        </p:blipFill>
        <p:spPr>
          <a:xfrm>
            <a:off x="202092" y="188640"/>
            <a:ext cx="5913632" cy="4458086"/>
          </a:xfrm>
          <a:prstGeom prst="rect">
            <a:avLst/>
          </a:prstGeom>
        </p:spPr>
      </p:pic>
      <p:pic>
        <p:nvPicPr>
          <p:cNvPr id="5" name="Picture 4">
            <a:extLst>
              <a:ext uri="{FF2B5EF4-FFF2-40B4-BE49-F238E27FC236}">
                <a16:creationId xmlns:a16="http://schemas.microsoft.com/office/drawing/2014/main" id="{02E280E6-67FC-20BE-330C-BB94D41D4D2E}"/>
              </a:ext>
            </a:extLst>
          </p:cNvPr>
          <p:cNvPicPr>
            <a:picLocks noChangeAspect="1"/>
          </p:cNvPicPr>
          <p:nvPr/>
        </p:nvPicPr>
        <p:blipFill>
          <a:blip r:embed="rId3"/>
          <a:stretch>
            <a:fillRect/>
          </a:stretch>
        </p:blipFill>
        <p:spPr>
          <a:xfrm>
            <a:off x="5878388" y="906880"/>
            <a:ext cx="5860288" cy="3756986"/>
          </a:xfrm>
          <a:prstGeom prst="rect">
            <a:avLst/>
          </a:prstGeom>
        </p:spPr>
      </p:pic>
    </p:spTree>
    <p:extLst>
      <p:ext uri="{BB962C8B-B14F-4D97-AF65-F5344CB8AC3E}">
        <p14:creationId xmlns:p14="http://schemas.microsoft.com/office/powerpoint/2010/main" val="283904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9FDD14-19E1-E6AE-9505-EA8FF55DBBC9}"/>
              </a:ext>
            </a:extLst>
          </p:cNvPr>
          <p:cNvPicPr>
            <a:picLocks noChangeAspect="1"/>
          </p:cNvPicPr>
          <p:nvPr/>
        </p:nvPicPr>
        <p:blipFill>
          <a:blip r:embed="rId2"/>
          <a:stretch>
            <a:fillRect/>
          </a:stretch>
        </p:blipFill>
        <p:spPr>
          <a:xfrm>
            <a:off x="106413" y="188640"/>
            <a:ext cx="5989839" cy="3772227"/>
          </a:xfrm>
          <a:prstGeom prst="rect">
            <a:avLst/>
          </a:prstGeom>
        </p:spPr>
      </p:pic>
      <p:pic>
        <p:nvPicPr>
          <p:cNvPr id="5" name="Picture 4">
            <a:extLst>
              <a:ext uri="{FF2B5EF4-FFF2-40B4-BE49-F238E27FC236}">
                <a16:creationId xmlns:a16="http://schemas.microsoft.com/office/drawing/2014/main" id="{13CF878C-9F40-E5BD-C949-E1EB961DCA61}"/>
              </a:ext>
            </a:extLst>
          </p:cNvPr>
          <p:cNvPicPr>
            <a:picLocks noChangeAspect="1"/>
          </p:cNvPicPr>
          <p:nvPr/>
        </p:nvPicPr>
        <p:blipFill>
          <a:blip r:embed="rId3"/>
          <a:stretch>
            <a:fillRect/>
          </a:stretch>
        </p:blipFill>
        <p:spPr>
          <a:xfrm>
            <a:off x="5878388" y="188640"/>
            <a:ext cx="5989839" cy="3840813"/>
          </a:xfrm>
          <a:prstGeom prst="rect">
            <a:avLst/>
          </a:prstGeom>
        </p:spPr>
      </p:pic>
    </p:spTree>
    <p:extLst>
      <p:ext uri="{BB962C8B-B14F-4D97-AF65-F5344CB8AC3E}">
        <p14:creationId xmlns:p14="http://schemas.microsoft.com/office/powerpoint/2010/main" val="11958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6A5EBF-7525-32CF-0C07-B1DE287B345A}"/>
              </a:ext>
            </a:extLst>
          </p:cNvPr>
          <p:cNvPicPr>
            <a:picLocks noChangeAspect="1"/>
          </p:cNvPicPr>
          <p:nvPr/>
        </p:nvPicPr>
        <p:blipFill>
          <a:blip r:embed="rId2"/>
          <a:stretch>
            <a:fillRect/>
          </a:stretch>
        </p:blipFill>
        <p:spPr>
          <a:xfrm>
            <a:off x="765820" y="260648"/>
            <a:ext cx="5806943" cy="5174428"/>
          </a:xfrm>
          <a:prstGeom prst="rect">
            <a:avLst/>
          </a:prstGeom>
        </p:spPr>
      </p:pic>
      <p:pic>
        <p:nvPicPr>
          <p:cNvPr id="5" name="Picture 4">
            <a:extLst>
              <a:ext uri="{FF2B5EF4-FFF2-40B4-BE49-F238E27FC236}">
                <a16:creationId xmlns:a16="http://schemas.microsoft.com/office/drawing/2014/main" id="{F8D5EB77-3952-96AA-5E65-E3DC51E36C8C}"/>
              </a:ext>
            </a:extLst>
          </p:cNvPr>
          <p:cNvPicPr>
            <a:picLocks noChangeAspect="1"/>
          </p:cNvPicPr>
          <p:nvPr/>
        </p:nvPicPr>
        <p:blipFill>
          <a:blip r:embed="rId3"/>
          <a:stretch>
            <a:fillRect/>
          </a:stretch>
        </p:blipFill>
        <p:spPr>
          <a:xfrm>
            <a:off x="6382444" y="1772816"/>
            <a:ext cx="2080440" cy="358171"/>
          </a:xfrm>
          <a:prstGeom prst="rect">
            <a:avLst/>
          </a:prstGeom>
        </p:spPr>
      </p:pic>
    </p:spTree>
    <p:extLst>
      <p:ext uri="{BB962C8B-B14F-4D97-AF65-F5344CB8AC3E}">
        <p14:creationId xmlns:p14="http://schemas.microsoft.com/office/powerpoint/2010/main" val="244938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6B7412-48C9-D14E-47E1-20F72A4C8D69}"/>
              </a:ext>
            </a:extLst>
          </p:cNvPr>
          <p:cNvSpPr txBox="1"/>
          <p:nvPr/>
        </p:nvSpPr>
        <p:spPr>
          <a:xfrm>
            <a:off x="333772" y="290711"/>
            <a:ext cx="11377264" cy="5509200"/>
          </a:xfrm>
          <a:prstGeom prst="rect">
            <a:avLst/>
          </a:prstGeom>
          <a:noFill/>
        </p:spPr>
        <p:txBody>
          <a:bodyPr wrap="square">
            <a:spAutoFit/>
          </a:bodyPr>
          <a:lstStyle/>
          <a:p>
            <a:r>
              <a:rPr lang="en-IN" sz="1600" dirty="0"/>
              <a:t>18. **Category Insights:**</a:t>
            </a:r>
          </a:p>
          <a:p>
            <a:r>
              <a:rPr lang="en-IN" sz="1600" dirty="0"/>
              <a:t>    - Show the products in the "home-decoration" category with ratings above 4.5.</a:t>
            </a:r>
          </a:p>
          <a:p>
            <a:r>
              <a:rPr lang="en-IN" sz="1600" dirty="0"/>
              <a:t>    - Calculate the average price of products in the "skincare" category.</a:t>
            </a:r>
          </a:p>
          <a:p>
            <a:endParaRPr lang="en-IN" sz="1600" dirty="0"/>
          </a:p>
          <a:p>
            <a:r>
              <a:rPr lang="en-IN" sz="1600" dirty="0"/>
              <a:t>19. **Product Availability:**</a:t>
            </a:r>
          </a:p>
          <a:p>
            <a:r>
              <a:rPr lang="en-IN" sz="1600" dirty="0"/>
              <a:t>    - List products that are in stock and have a discount percentage greater than 10%.</a:t>
            </a:r>
          </a:p>
          <a:p>
            <a:endParaRPr lang="en-IN" sz="1600" dirty="0"/>
          </a:p>
          <a:p>
            <a:r>
              <a:rPr lang="en-IN" sz="1600" dirty="0"/>
              <a:t>20. **Comparison by Rating:**</a:t>
            </a:r>
          </a:p>
          <a:p>
            <a:r>
              <a:rPr lang="en-IN" sz="1600" dirty="0"/>
              <a:t>    - Compare the average ratings of products in the "smartphones" and "laptops" categories.</a:t>
            </a:r>
          </a:p>
          <a:p>
            <a:endParaRPr lang="en-IN" sz="1600" dirty="0"/>
          </a:p>
          <a:p>
            <a:r>
              <a:rPr lang="en-IN" sz="1600" dirty="0"/>
              <a:t>21. **Discount Range Analysis:**</a:t>
            </a:r>
          </a:p>
          <a:p>
            <a:r>
              <a:rPr lang="en-IN" sz="1600" dirty="0"/>
              <a:t>    - Calculate the percentage of products with discount percentages in the range of 5% to 15%.</a:t>
            </a:r>
          </a:p>
          <a:p>
            <a:endParaRPr lang="en-IN" sz="1600" dirty="0"/>
          </a:p>
          <a:p>
            <a:r>
              <a:rPr lang="en-IN" sz="1600" dirty="0"/>
              <a:t>22. **Brand and Price:**</a:t>
            </a:r>
          </a:p>
          <a:p>
            <a:r>
              <a:rPr lang="en-IN" sz="1600" dirty="0"/>
              <a:t>    - Find the brand with the highest average price.</a:t>
            </a:r>
          </a:p>
          <a:p>
            <a:r>
              <a:rPr lang="en-IN" sz="1600" dirty="0"/>
              <a:t>    - Find the brand with the lowest average price.</a:t>
            </a:r>
          </a:p>
          <a:p>
            <a:endParaRPr lang="en-IN" sz="1600" dirty="0"/>
          </a:p>
          <a:p>
            <a:endParaRPr lang="en-IN" sz="1600" dirty="0"/>
          </a:p>
          <a:p>
            <a:r>
              <a:rPr lang="en-IN" sz="1600" dirty="0"/>
              <a:t>23. **High-Value Products:**</a:t>
            </a:r>
          </a:p>
          <a:p>
            <a:r>
              <a:rPr lang="en-IN" sz="1600" dirty="0"/>
              <a:t>    - Show the products with a price above $1000 and a discount percentage greater than 10%.</a:t>
            </a:r>
          </a:p>
          <a:p>
            <a:endParaRPr lang="en-IN" sz="1600" dirty="0"/>
          </a:p>
          <a:p>
            <a:endParaRPr lang="en-IN" sz="1600" dirty="0"/>
          </a:p>
        </p:txBody>
      </p:sp>
    </p:spTree>
    <p:extLst>
      <p:ext uri="{BB962C8B-B14F-4D97-AF65-F5344CB8AC3E}">
        <p14:creationId xmlns:p14="http://schemas.microsoft.com/office/powerpoint/2010/main" val="308975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DCFB64-C28E-D5A1-7123-74C9C3D240D5}"/>
              </a:ext>
            </a:extLst>
          </p:cNvPr>
          <p:cNvSpPr txBox="1"/>
          <p:nvPr/>
        </p:nvSpPr>
        <p:spPr>
          <a:xfrm>
            <a:off x="693487" y="1052736"/>
            <a:ext cx="10297144" cy="1477328"/>
          </a:xfrm>
          <a:prstGeom prst="rect">
            <a:avLst/>
          </a:prstGeom>
          <a:noFill/>
        </p:spPr>
        <p:txBody>
          <a:bodyPr wrap="square">
            <a:spAutoFit/>
          </a:bodyPr>
          <a:lstStyle/>
          <a:p>
            <a:pPr algn="l"/>
            <a:r>
              <a:rPr lang="en-US" b="1" i="0" dirty="0">
                <a:solidFill>
                  <a:srgbClr val="D1D5DB"/>
                </a:solidFill>
                <a:effectLst/>
                <a:latin typeface="Söhne"/>
              </a:rPr>
              <a:t>Why Choose SQL:</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When data has a structured schema and well-defined relationships.</a:t>
            </a:r>
          </a:p>
          <a:p>
            <a:pPr algn="l">
              <a:buFont typeface="Arial" panose="020B0604020202020204" pitchFamily="34" charset="0"/>
              <a:buChar char="•"/>
            </a:pPr>
            <a:r>
              <a:rPr lang="en-US" b="0" i="0" dirty="0">
                <a:solidFill>
                  <a:srgbClr val="D1D5DB"/>
                </a:solidFill>
                <a:effectLst/>
                <a:latin typeface="Söhne"/>
              </a:rPr>
              <a:t>For applications requiring complex querying, reporting, and analytics.</a:t>
            </a:r>
          </a:p>
          <a:p>
            <a:pPr algn="l">
              <a:buFont typeface="Arial" panose="020B0604020202020204" pitchFamily="34" charset="0"/>
              <a:buChar char="•"/>
            </a:pPr>
            <a:r>
              <a:rPr lang="en-US" b="0" i="0" dirty="0">
                <a:solidFill>
                  <a:srgbClr val="D1D5DB"/>
                </a:solidFill>
                <a:effectLst/>
                <a:latin typeface="Söhne"/>
              </a:rPr>
              <a:t>When data integrity, consistency, and </a:t>
            </a:r>
            <a:r>
              <a:rPr lang="en-US" b="0" i="0" dirty="0">
                <a:solidFill>
                  <a:srgbClr val="FFFF00"/>
                </a:solidFill>
                <a:effectLst/>
                <a:latin typeface="Söhne"/>
              </a:rPr>
              <a:t>ACID</a:t>
            </a:r>
            <a:r>
              <a:rPr lang="en-US" b="0" i="0" dirty="0">
                <a:solidFill>
                  <a:srgbClr val="D1D5DB"/>
                </a:solidFill>
                <a:effectLst/>
                <a:latin typeface="Söhne"/>
              </a:rPr>
              <a:t> compliance are crucial (e.g., financial applications).</a:t>
            </a:r>
          </a:p>
          <a:p>
            <a:pPr algn="l">
              <a:buFont typeface="Arial" panose="020B0604020202020204" pitchFamily="34" charset="0"/>
              <a:buChar char="•"/>
            </a:pPr>
            <a:r>
              <a:rPr lang="en-US" b="0" i="0" dirty="0">
                <a:solidFill>
                  <a:srgbClr val="D1D5DB"/>
                </a:solidFill>
                <a:effectLst/>
                <a:latin typeface="Söhne"/>
              </a:rPr>
              <a:t>When dealing with a smaller dataset that fits well in a single server's resources.</a:t>
            </a:r>
          </a:p>
        </p:txBody>
      </p:sp>
      <p:sp>
        <p:nvSpPr>
          <p:cNvPr id="5" name="TextBox 4">
            <a:extLst>
              <a:ext uri="{FF2B5EF4-FFF2-40B4-BE49-F238E27FC236}">
                <a16:creationId xmlns:a16="http://schemas.microsoft.com/office/drawing/2014/main" id="{8C428679-BC97-FE32-1B96-EFEE53ADF7C7}"/>
              </a:ext>
            </a:extLst>
          </p:cNvPr>
          <p:cNvSpPr txBox="1"/>
          <p:nvPr/>
        </p:nvSpPr>
        <p:spPr>
          <a:xfrm>
            <a:off x="693487" y="3717032"/>
            <a:ext cx="8376083" cy="1754326"/>
          </a:xfrm>
          <a:prstGeom prst="rect">
            <a:avLst/>
          </a:prstGeom>
          <a:noFill/>
        </p:spPr>
        <p:txBody>
          <a:bodyPr wrap="square">
            <a:spAutoFit/>
          </a:bodyPr>
          <a:lstStyle/>
          <a:p>
            <a:pPr algn="l"/>
            <a:r>
              <a:rPr lang="en-US" b="1" i="0" dirty="0">
                <a:solidFill>
                  <a:srgbClr val="D1D5DB"/>
                </a:solidFill>
                <a:effectLst/>
                <a:latin typeface="Söhne"/>
              </a:rPr>
              <a:t>Why Choose NoSQL:</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For handling large volumes of unstructured or semi-structured data.</a:t>
            </a:r>
          </a:p>
          <a:p>
            <a:pPr algn="l">
              <a:buFont typeface="Arial" panose="020B0604020202020204" pitchFamily="34" charset="0"/>
              <a:buChar char="•"/>
            </a:pPr>
            <a:r>
              <a:rPr lang="en-US" b="0" i="0" dirty="0">
                <a:solidFill>
                  <a:srgbClr val="D1D5DB"/>
                </a:solidFill>
                <a:effectLst/>
                <a:latin typeface="Söhne"/>
              </a:rPr>
              <a:t>When data schema is dynamic or evolving frequently.</a:t>
            </a:r>
          </a:p>
          <a:p>
            <a:pPr algn="l">
              <a:buFont typeface="Arial" panose="020B0604020202020204" pitchFamily="34" charset="0"/>
              <a:buChar char="•"/>
            </a:pPr>
            <a:r>
              <a:rPr lang="en-US" b="0" i="0" dirty="0">
                <a:solidFill>
                  <a:srgbClr val="D1D5DB"/>
                </a:solidFill>
                <a:effectLst/>
                <a:latin typeface="Söhne"/>
              </a:rPr>
              <a:t>For applications with high write and read volumes and the need for fast data retrieval.</a:t>
            </a:r>
          </a:p>
          <a:p>
            <a:pPr algn="l">
              <a:buFont typeface="Arial" panose="020B0604020202020204" pitchFamily="34" charset="0"/>
              <a:buChar char="•"/>
            </a:pPr>
            <a:r>
              <a:rPr lang="en-US" b="0" i="0" dirty="0">
                <a:solidFill>
                  <a:srgbClr val="D1D5DB"/>
                </a:solidFill>
                <a:effectLst/>
                <a:latin typeface="Söhne"/>
              </a:rPr>
              <a:t>When scalability across multiple servers or nodes is required.</a:t>
            </a:r>
          </a:p>
          <a:p>
            <a:pPr algn="l">
              <a:buFont typeface="Arial" panose="020B0604020202020204" pitchFamily="34" charset="0"/>
              <a:buChar char="•"/>
            </a:pPr>
            <a:r>
              <a:rPr lang="en-US" b="0" i="0" dirty="0">
                <a:solidFill>
                  <a:srgbClr val="D1D5DB"/>
                </a:solidFill>
                <a:effectLst/>
                <a:latin typeface="Söhne"/>
              </a:rPr>
              <a:t>In scenarios where real-time data processing and low latency are critical.</a:t>
            </a:r>
          </a:p>
        </p:txBody>
      </p:sp>
    </p:spTree>
    <p:extLst>
      <p:ext uri="{BB962C8B-B14F-4D97-AF65-F5344CB8AC3E}">
        <p14:creationId xmlns:p14="http://schemas.microsoft.com/office/powerpoint/2010/main" val="315022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89ACAA-460F-0071-FA96-1E35AFDDCC6B}"/>
              </a:ext>
            </a:extLst>
          </p:cNvPr>
          <p:cNvSpPr txBox="1"/>
          <p:nvPr/>
        </p:nvSpPr>
        <p:spPr>
          <a:xfrm>
            <a:off x="261764" y="-99392"/>
            <a:ext cx="11593288" cy="5355312"/>
          </a:xfrm>
          <a:prstGeom prst="rect">
            <a:avLst/>
          </a:prstGeom>
          <a:noFill/>
        </p:spPr>
        <p:txBody>
          <a:bodyPr wrap="square">
            <a:spAutoFit/>
          </a:bodyPr>
          <a:lstStyle/>
          <a:p>
            <a:endParaRPr lang="en-IN" dirty="0"/>
          </a:p>
          <a:p>
            <a:endParaRPr lang="en-IN" dirty="0"/>
          </a:p>
          <a:p>
            <a:r>
              <a:rPr lang="en-IN" dirty="0"/>
              <a:t>25. **Product and Category Count:**</a:t>
            </a:r>
          </a:p>
          <a:p>
            <a:r>
              <a:rPr lang="en-IN" dirty="0"/>
              <a:t>    - Count the number of products in each category and display the results.</a:t>
            </a:r>
          </a:p>
          <a:p>
            <a:endParaRPr lang="en-IN" dirty="0"/>
          </a:p>
          <a:p>
            <a:r>
              <a:rPr lang="en-IN" dirty="0"/>
              <a:t>26. **Limited Availability:**</a:t>
            </a:r>
          </a:p>
          <a:p>
            <a:r>
              <a:rPr lang="en-IN" dirty="0"/>
              <a:t>    - List products with a stock quantity of 20 or less.</a:t>
            </a:r>
          </a:p>
          <a:p>
            <a:endParaRPr lang="en-IN" dirty="0"/>
          </a:p>
          <a:p>
            <a:r>
              <a:rPr lang="en-IN" dirty="0"/>
              <a:t>27. **Discounted Fragrances:**</a:t>
            </a:r>
          </a:p>
          <a:p>
            <a:r>
              <a:rPr lang="en-IN" dirty="0"/>
              <a:t>    - Display the products in the "fragrances" category that have a discount percentage above 15%.</a:t>
            </a:r>
          </a:p>
          <a:p>
            <a:endParaRPr lang="en-IN" dirty="0"/>
          </a:p>
          <a:p>
            <a:r>
              <a:rPr lang="en-IN" dirty="0"/>
              <a:t>28. **Category Comparison:**</a:t>
            </a:r>
          </a:p>
          <a:p>
            <a:r>
              <a:rPr lang="en-IN" dirty="0"/>
              <a:t>    - Compare the average prices of products in the "groceries" and "home-decoration" categories.</a:t>
            </a:r>
          </a:p>
          <a:p>
            <a:endParaRPr lang="en-IN" dirty="0"/>
          </a:p>
          <a:p>
            <a:r>
              <a:rPr lang="en-IN" dirty="0"/>
              <a:t>29. **Best Value Products:**</a:t>
            </a:r>
          </a:p>
          <a:p>
            <a:r>
              <a:rPr lang="en-IN" dirty="0"/>
              <a:t>    - Identify the products with the highest rating-to-price ratio.</a:t>
            </a:r>
          </a:p>
          <a:p>
            <a:endParaRPr lang="en-IN" dirty="0"/>
          </a:p>
          <a:p>
            <a:r>
              <a:rPr lang="en-IN" dirty="0"/>
              <a:t>30. **Discounted Electronics:**</a:t>
            </a:r>
          </a:p>
          <a:p>
            <a:r>
              <a:rPr lang="en-IN" dirty="0"/>
              <a:t>    - List products in the "smartphones" and "laptops" categories that have a discount percentage greater than 10%.</a:t>
            </a:r>
          </a:p>
        </p:txBody>
      </p:sp>
    </p:spTree>
    <p:extLst>
      <p:ext uri="{BB962C8B-B14F-4D97-AF65-F5344CB8AC3E}">
        <p14:creationId xmlns:p14="http://schemas.microsoft.com/office/powerpoint/2010/main" val="266678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6AF298-737E-EF23-59A6-97172F975221}"/>
              </a:ext>
            </a:extLst>
          </p:cNvPr>
          <p:cNvPicPr>
            <a:picLocks noChangeAspect="1"/>
          </p:cNvPicPr>
          <p:nvPr/>
        </p:nvPicPr>
        <p:blipFill>
          <a:blip r:embed="rId2"/>
          <a:stretch>
            <a:fillRect/>
          </a:stretch>
        </p:blipFill>
        <p:spPr>
          <a:xfrm>
            <a:off x="261764" y="514400"/>
            <a:ext cx="5328592" cy="3312368"/>
          </a:xfrm>
          <a:prstGeom prst="rect">
            <a:avLst/>
          </a:prstGeom>
        </p:spPr>
      </p:pic>
      <p:pic>
        <p:nvPicPr>
          <p:cNvPr id="5" name="Picture 4">
            <a:extLst>
              <a:ext uri="{FF2B5EF4-FFF2-40B4-BE49-F238E27FC236}">
                <a16:creationId xmlns:a16="http://schemas.microsoft.com/office/drawing/2014/main" id="{25AA0AE7-B8CB-4020-3706-22B095755D85}"/>
              </a:ext>
            </a:extLst>
          </p:cNvPr>
          <p:cNvPicPr>
            <a:picLocks noChangeAspect="1"/>
          </p:cNvPicPr>
          <p:nvPr/>
        </p:nvPicPr>
        <p:blipFill>
          <a:blip r:embed="rId3"/>
          <a:stretch>
            <a:fillRect/>
          </a:stretch>
        </p:blipFill>
        <p:spPr>
          <a:xfrm>
            <a:off x="6061952" y="692696"/>
            <a:ext cx="5631681" cy="2520280"/>
          </a:xfrm>
          <a:prstGeom prst="rect">
            <a:avLst/>
          </a:prstGeom>
        </p:spPr>
      </p:pic>
    </p:spTree>
    <p:extLst>
      <p:ext uri="{BB962C8B-B14F-4D97-AF65-F5344CB8AC3E}">
        <p14:creationId xmlns:p14="http://schemas.microsoft.com/office/powerpoint/2010/main" val="222589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F5BAEA-741A-22EC-5B85-8278702FE631}"/>
              </a:ext>
            </a:extLst>
          </p:cNvPr>
          <p:cNvPicPr>
            <a:picLocks noChangeAspect="1"/>
          </p:cNvPicPr>
          <p:nvPr/>
        </p:nvPicPr>
        <p:blipFill>
          <a:blip r:embed="rId2"/>
          <a:stretch>
            <a:fillRect/>
          </a:stretch>
        </p:blipFill>
        <p:spPr>
          <a:xfrm>
            <a:off x="117748" y="116632"/>
            <a:ext cx="6683319" cy="5090601"/>
          </a:xfrm>
          <a:prstGeom prst="rect">
            <a:avLst/>
          </a:prstGeom>
        </p:spPr>
      </p:pic>
      <p:pic>
        <p:nvPicPr>
          <p:cNvPr id="7" name="Picture 6">
            <a:extLst>
              <a:ext uri="{FF2B5EF4-FFF2-40B4-BE49-F238E27FC236}">
                <a16:creationId xmlns:a16="http://schemas.microsoft.com/office/drawing/2014/main" id="{E951CD57-E9F4-A420-781C-3193FA5CBE51}"/>
              </a:ext>
            </a:extLst>
          </p:cNvPr>
          <p:cNvPicPr>
            <a:picLocks noChangeAspect="1"/>
          </p:cNvPicPr>
          <p:nvPr/>
        </p:nvPicPr>
        <p:blipFill>
          <a:blip r:embed="rId3"/>
          <a:stretch>
            <a:fillRect/>
          </a:stretch>
        </p:blipFill>
        <p:spPr>
          <a:xfrm>
            <a:off x="4078188" y="4005064"/>
            <a:ext cx="6965284" cy="2575783"/>
          </a:xfrm>
          <a:prstGeom prst="rect">
            <a:avLst/>
          </a:prstGeom>
        </p:spPr>
      </p:pic>
    </p:spTree>
    <p:extLst>
      <p:ext uri="{BB962C8B-B14F-4D97-AF65-F5344CB8AC3E}">
        <p14:creationId xmlns:p14="http://schemas.microsoft.com/office/powerpoint/2010/main" val="393573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4F75DF-F7C3-EE31-36BD-B30CF539FF65}"/>
              </a:ext>
            </a:extLst>
          </p:cNvPr>
          <p:cNvPicPr>
            <a:picLocks noChangeAspect="1"/>
          </p:cNvPicPr>
          <p:nvPr/>
        </p:nvPicPr>
        <p:blipFill>
          <a:blip r:embed="rId2"/>
          <a:stretch>
            <a:fillRect/>
          </a:stretch>
        </p:blipFill>
        <p:spPr>
          <a:xfrm>
            <a:off x="333772" y="332656"/>
            <a:ext cx="6668078" cy="4534293"/>
          </a:xfrm>
          <a:prstGeom prst="rect">
            <a:avLst/>
          </a:prstGeom>
        </p:spPr>
      </p:pic>
      <p:pic>
        <p:nvPicPr>
          <p:cNvPr id="5" name="Picture 4">
            <a:extLst>
              <a:ext uri="{FF2B5EF4-FFF2-40B4-BE49-F238E27FC236}">
                <a16:creationId xmlns:a16="http://schemas.microsoft.com/office/drawing/2014/main" id="{6BCB60D8-59B5-3D44-2B77-8432E4471F0D}"/>
              </a:ext>
            </a:extLst>
          </p:cNvPr>
          <p:cNvPicPr>
            <a:picLocks noChangeAspect="1"/>
          </p:cNvPicPr>
          <p:nvPr/>
        </p:nvPicPr>
        <p:blipFill>
          <a:blip r:embed="rId3"/>
          <a:stretch>
            <a:fillRect/>
          </a:stretch>
        </p:blipFill>
        <p:spPr>
          <a:xfrm>
            <a:off x="5158308" y="2599802"/>
            <a:ext cx="6569009" cy="3787468"/>
          </a:xfrm>
          <a:prstGeom prst="rect">
            <a:avLst/>
          </a:prstGeom>
        </p:spPr>
      </p:pic>
    </p:spTree>
    <p:extLst>
      <p:ext uri="{BB962C8B-B14F-4D97-AF65-F5344CB8AC3E}">
        <p14:creationId xmlns:p14="http://schemas.microsoft.com/office/powerpoint/2010/main" val="315681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CCD8F9-A3C6-F009-B47C-52245B90B3A6}"/>
              </a:ext>
            </a:extLst>
          </p:cNvPr>
          <p:cNvPicPr>
            <a:picLocks noChangeAspect="1"/>
          </p:cNvPicPr>
          <p:nvPr/>
        </p:nvPicPr>
        <p:blipFill>
          <a:blip r:embed="rId2"/>
          <a:stretch>
            <a:fillRect/>
          </a:stretch>
        </p:blipFill>
        <p:spPr>
          <a:xfrm>
            <a:off x="621804" y="332656"/>
            <a:ext cx="6690940" cy="2629128"/>
          </a:xfrm>
          <a:prstGeom prst="rect">
            <a:avLst/>
          </a:prstGeom>
        </p:spPr>
      </p:pic>
      <p:pic>
        <p:nvPicPr>
          <p:cNvPr id="5" name="Picture 4">
            <a:extLst>
              <a:ext uri="{FF2B5EF4-FFF2-40B4-BE49-F238E27FC236}">
                <a16:creationId xmlns:a16="http://schemas.microsoft.com/office/drawing/2014/main" id="{2761574E-A455-6EB8-A718-CAC827EFF610}"/>
              </a:ext>
            </a:extLst>
          </p:cNvPr>
          <p:cNvPicPr>
            <a:picLocks noChangeAspect="1"/>
          </p:cNvPicPr>
          <p:nvPr/>
        </p:nvPicPr>
        <p:blipFill>
          <a:blip r:embed="rId3"/>
          <a:stretch>
            <a:fillRect/>
          </a:stretch>
        </p:blipFill>
        <p:spPr>
          <a:xfrm>
            <a:off x="595716" y="2961784"/>
            <a:ext cx="7018628" cy="2888230"/>
          </a:xfrm>
          <a:prstGeom prst="rect">
            <a:avLst/>
          </a:prstGeom>
        </p:spPr>
      </p:pic>
    </p:spTree>
    <p:extLst>
      <p:ext uri="{BB962C8B-B14F-4D97-AF65-F5344CB8AC3E}">
        <p14:creationId xmlns:p14="http://schemas.microsoft.com/office/powerpoint/2010/main" val="181555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626AA0-71B3-A71E-0CE5-9BA5787E2E39}"/>
              </a:ext>
            </a:extLst>
          </p:cNvPr>
          <p:cNvSpPr txBox="1"/>
          <p:nvPr/>
        </p:nvSpPr>
        <p:spPr>
          <a:xfrm>
            <a:off x="261764" y="260648"/>
            <a:ext cx="11233248" cy="369332"/>
          </a:xfrm>
          <a:prstGeom prst="rect">
            <a:avLst/>
          </a:prstGeom>
          <a:noFill/>
        </p:spPr>
        <p:txBody>
          <a:bodyPr wrap="square">
            <a:spAutoFit/>
          </a:bodyPr>
          <a:lstStyle/>
          <a:p>
            <a:r>
              <a:rPr lang="en-US" b="0" i="0" dirty="0">
                <a:solidFill>
                  <a:srgbClr val="ECECF1"/>
                </a:solidFill>
                <a:effectLst/>
                <a:latin typeface="Söhne"/>
              </a:rPr>
              <a:t>Calculate the number of products in each price range (e.g., $0-500, $500-1000, $1000+) and display the results.</a:t>
            </a:r>
            <a:endParaRPr lang="en-IN" dirty="0"/>
          </a:p>
        </p:txBody>
      </p:sp>
      <p:pic>
        <p:nvPicPr>
          <p:cNvPr id="5" name="Picture 4">
            <a:extLst>
              <a:ext uri="{FF2B5EF4-FFF2-40B4-BE49-F238E27FC236}">
                <a16:creationId xmlns:a16="http://schemas.microsoft.com/office/drawing/2014/main" id="{C4D12082-45D4-E359-8069-1ADCFE5663C0}"/>
              </a:ext>
            </a:extLst>
          </p:cNvPr>
          <p:cNvPicPr>
            <a:picLocks noChangeAspect="1"/>
          </p:cNvPicPr>
          <p:nvPr/>
        </p:nvPicPr>
        <p:blipFill>
          <a:blip r:embed="rId2"/>
          <a:stretch>
            <a:fillRect/>
          </a:stretch>
        </p:blipFill>
        <p:spPr>
          <a:xfrm>
            <a:off x="693812" y="790409"/>
            <a:ext cx="5136325" cy="5806943"/>
          </a:xfrm>
          <a:prstGeom prst="rect">
            <a:avLst/>
          </a:prstGeom>
        </p:spPr>
      </p:pic>
      <p:pic>
        <p:nvPicPr>
          <p:cNvPr id="7" name="Picture 6">
            <a:extLst>
              <a:ext uri="{FF2B5EF4-FFF2-40B4-BE49-F238E27FC236}">
                <a16:creationId xmlns:a16="http://schemas.microsoft.com/office/drawing/2014/main" id="{89556687-40FE-E945-3A2B-B0074A49556D}"/>
              </a:ext>
            </a:extLst>
          </p:cNvPr>
          <p:cNvPicPr>
            <a:picLocks noChangeAspect="1"/>
          </p:cNvPicPr>
          <p:nvPr/>
        </p:nvPicPr>
        <p:blipFill>
          <a:blip r:embed="rId3"/>
          <a:stretch>
            <a:fillRect/>
          </a:stretch>
        </p:blipFill>
        <p:spPr>
          <a:xfrm>
            <a:off x="6598468" y="3084228"/>
            <a:ext cx="5052498" cy="3513124"/>
          </a:xfrm>
          <a:prstGeom prst="rect">
            <a:avLst/>
          </a:prstGeom>
        </p:spPr>
      </p:pic>
      <p:sp>
        <p:nvSpPr>
          <p:cNvPr id="9" name="TextBox 8">
            <a:extLst>
              <a:ext uri="{FF2B5EF4-FFF2-40B4-BE49-F238E27FC236}">
                <a16:creationId xmlns:a16="http://schemas.microsoft.com/office/drawing/2014/main" id="{8D46D57A-8B2A-3B41-69AD-5869A444A0F8}"/>
              </a:ext>
            </a:extLst>
          </p:cNvPr>
          <p:cNvSpPr txBox="1"/>
          <p:nvPr/>
        </p:nvSpPr>
        <p:spPr>
          <a:xfrm>
            <a:off x="5869734" y="1988840"/>
            <a:ext cx="6094602" cy="923330"/>
          </a:xfrm>
          <a:prstGeom prst="rect">
            <a:avLst/>
          </a:prstGeom>
          <a:noFill/>
        </p:spPr>
        <p:txBody>
          <a:bodyPr wrap="square">
            <a:spAutoFit/>
          </a:bodyPr>
          <a:lstStyle/>
          <a:p>
            <a:r>
              <a:rPr lang="en-IN" dirty="0"/>
              <a:t>Compare the average prices of products in the "groceries" and "home-decoration" categories.</a:t>
            </a:r>
          </a:p>
          <a:p>
            <a:endParaRPr lang="en-IN" dirty="0"/>
          </a:p>
        </p:txBody>
      </p:sp>
    </p:spTree>
    <p:extLst>
      <p:ext uri="{BB962C8B-B14F-4D97-AF65-F5344CB8AC3E}">
        <p14:creationId xmlns:p14="http://schemas.microsoft.com/office/powerpoint/2010/main" val="423749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B1ABAD-5243-33E2-B586-FA4019DC0E21}"/>
              </a:ext>
            </a:extLst>
          </p:cNvPr>
          <p:cNvPicPr>
            <a:picLocks noChangeAspect="1"/>
          </p:cNvPicPr>
          <p:nvPr/>
        </p:nvPicPr>
        <p:blipFill>
          <a:blip r:embed="rId2"/>
          <a:stretch>
            <a:fillRect/>
          </a:stretch>
        </p:blipFill>
        <p:spPr>
          <a:xfrm>
            <a:off x="693812" y="260648"/>
            <a:ext cx="3503345" cy="4535340"/>
          </a:xfrm>
          <a:prstGeom prst="rect">
            <a:avLst/>
          </a:prstGeom>
        </p:spPr>
      </p:pic>
      <p:pic>
        <p:nvPicPr>
          <p:cNvPr id="5" name="Picture 4">
            <a:extLst>
              <a:ext uri="{FF2B5EF4-FFF2-40B4-BE49-F238E27FC236}">
                <a16:creationId xmlns:a16="http://schemas.microsoft.com/office/drawing/2014/main" id="{A1ACD884-8B6E-0754-D225-53538BF36E83}"/>
              </a:ext>
            </a:extLst>
          </p:cNvPr>
          <p:cNvPicPr>
            <a:picLocks noChangeAspect="1"/>
          </p:cNvPicPr>
          <p:nvPr/>
        </p:nvPicPr>
        <p:blipFill>
          <a:blip r:embed="rId3"/>
          <a:stretch>
            <a:fillRect/>
          </a:stretch>
        </p:blipFill>
        <p:spPr>
          <a:xfrm>
            <a:off x="4366220" y="466929"/>
            <a:ext cx="7734970" cy="4122777"/>
          </a:xfrm>
          <a:prstGeom prst="rect">
            <a:avLst/>
          </a:prstGeom>
        </p:spPr>
      </p:pic>
    </p:spTree>
    <p:extLst>
      <p:ext uri="{BB962C8B-B14F-4D97-AF65-F5344CB8AC3E}">
        <p14:creationId xmlns:p14="http://schemas.microsoft.com/office/powerpoint/2010/main" val="10367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6CE13E-FC36-A167-BFB3-09A0FAC451B9}"/>
              </a:ext>
            </a:extLst>
          </p:cNvPr>
          <p:cNvPicPr>
            <a:picLocks noChangeAspect="1"/>
          </p:cNvPicPr>
          <p:nvPr/>
        </p:nvPicPr>
        <p:blipFill>
          <a:blip r:embed="rId2"/>
          <a:stretch>
            <a:fillRect/>
          </a:stretch>
        </p:blipFill>
        <p:spPr>
          <a:xfrm>
            <a:off x="261764" y="476672"/>
            <a:ext cx="5608806" cy="4404742"/>
          </a:xfrm>
          <a:prstGeom prst="rect">
            <a:avLst/>
          </a:prstGeom>
        </p:spPr>
      </p:pic>
      <p:pic>
        <p:nvPicPr>
          <p:cNvPr id="5" name="Picture 4">
            <a:extLst>
              <a:ext uri="{FF2B5EF4-FFF2-40B4-BE49-F238E27FC236}">
                <a16:creationId xmlns:a16="http://schemas.microsoft.com/office/drawing/2014/main" id="{864A91BE-BADF-8EAA-D806-6B74CBF19FB2}"/>
              </a:ext>
            </a:extLst>
          </p:cNvPr>
          <p:cNvPicPr>
            <a:picLocks noChangeAspect="1"/>
          </p:cNvPicPr>
          <p:nvPr/>
        </p:nvPicPr>
        <p:blipFill>
          <a:blip r:embed="rId3"/>
          <a:stretch>
            <a:fillRect/>
          </a:stretch>
        </p:blipFill>
        <p:spPr>
          <a:xfrm>
            <a:off x="6094412" y="833217"/>
            <a:ext cx="5832648" cy="4023709"/>
          </a:xfrm>
          <a:prstGeom prst="rect">
            <a:avLst/>
          </a:prstGeom>
        </p:spPr>
      </p:pic>
    </p:spTree>
    <p:extLst>
      <p:ext uri="{BB962C8B-B14F-4D97-AF65-F5344CB8AC3E}">
        <p14:creationId xmlns:p14="http://schemas.microsoft.com/office/powerpoint/2010/main" val="333064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7BCD01-7AA1-3519-DCC8-D522E4620C9E}"/>
              </a:ext>
            </a:extLst>
          </p:cNvPr>
          <p:cNvPicPr>
            <a:picLocks noChangeAspect="1"/>
          </p:cNvPicPr>
          <p:nvPr/>
        </p:nvPicPr>
        <p:blipFill>
          <a:blip r:embed="rId2"/>
          <a:stretch>
            <a:fillRect/>
          </a:stretch>
        </p:blipFill>
        <p:spPr>
          <a:xfrm>
            <a:off x="189756" y="620688"/>
            <a:ext cx="8184589" cy="4595258"/>
          </a:xfrm>
          <a:prstGeom prst="rect">
            <a:avLst/>
          </a:prstGeom>
        </p:spPr>
      </p:pic>
    </p:spTree>
    <p:extLst>
      <p:ext uri="{BB962C8B-B14F-4D97-AF65-F5344CB8AC3E}">
        <p14:creationId xmlns:p14="http://schemas.microsoft.com/office/powerpoint/2010/main" val="130151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D0F92E-FC8E-191F-3F3E-DE3E1FAF4EA4}"/>
              </a:ext>
            </a:extLst>
          </p:cNvPr>
          <p:cNvPicPr>
            <a:picLocks noChangeAspect="1"/>
          </p:cNvPicPr>
          <p:nvPr/>
        </p:nvPicPr>
        <p:blipFill>
          <a:blip r:embed="rId2"/>
          <a:stretch>
            <a:fillRect/>
          </a:stretch>
        </p:blipFill>
        <p:spPr>
          <a:xfrm>
            <a:off x="453352" y="1340768"/>
            <a:ext cx="5624047" cy="4298052"/>
          </a:xfrm>
          <a:prstGeom prst="rect">
            <a:avLst/>
          </a:prstGeom>
        </p:spPr>
      </p:pic>
      <p:pic>
        <p:nvPicPr>
          <p:cNvPr id="5" name="Picture 4">
            <a:extLst>
              <a:ext uri="{FF2B5EF4-FFF2-40B4-BE49-F238E27FC236}">
                <a16:creationId xmlns:a16="http://schemas.microsoft.com/office/drawing/2014/main" id="{A80425B3-0725-9627-5485-FE94B3F4DA1E}"/>
              </a:ext>
            </a:extLst>
          </p:cNvPr>
          <p:cNvPicPr>
            <a:picLocks noChangeAspect="1"/>
          </p:cNvPicPr>
          <p:nvPr/>
        </p:nvPicPr>
        <p:blipFill>
          <a:blip r:embed="rId3"/>
          <a:stretch>
            <a:fillRect/>
          </a:stretch>
        </p:blipFill>
        <p:spPr>
          <a:xfrm>
            <a:off x="6166420" y="799701"/>
            <a:ext cx="5845047" cy="5380186"/>
          </a:xfrm>
          <a:prstGeom prst="rect">
            <a:avLst/>
          </a:prstGeom>
        </p:spPr>
      </p:pic>
    </p:spTree>
    <p:extLst>
      <p:ext uri="{BB962C8B-B14F-4D97-AF65-F5344CB8AC3E}">
        <p14:creationId xmlns:p14="http://schemas.microsoft.com/office/powerpoint/2010/main" val="273087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B3B4C9-2EEC-A273-9181-1285E79985BB}"/>
              </a:ext>
            </a:extLst>
          </p:cNvPr>
          <p:cNvSpPr txBox="1"/>
          <p:nvPr/>
        </p:nvSpPr>
        <p:spPr>
          <a:xfrm>
            <a:off x="45739" y="-27384"/>
            <a:ext cx="12143085" cy="69865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FFFFFF"/>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1" i="0" u="none" strike="noStrike" cap="none" normalizeH="0" baseline="0" dirty="0">
                <a:ln>
                  <a:noFill/>
                </a:ln>
                <a:solidFill>
                  <a:srgbClr val="FFFFFF"/>
                </a:solidFill>
                <a:effectLst/>
                <a:latin typeface="Söhne"/>
              </a:rPr>
              <a:t>Atomicity:</a:t>
            </a:r>
            <a:endParaRPr kumimoji="0" lang="en-US" altLang="en-US" sz="1600" b="0" i="0" u="none" strike="noStrike" cap="none" normalizeH="0" baseline="0" dirty="0">
              <a:ln>
                <a:noFill/>
              </a:ln>
              <a:solidFill>
                <a:srgbClr val="FFFFFF"/>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FFFFFF"/>
                </a:solidFill>
                <a:effectLst/>
                <a:latin typeface="Söhne"/>
              </a:rPr>
              <a:t>Atomicity ensures that a transaction is treated as a single, indivisible unit of work. Either all the changes within the transaction are successfully completed, or none of them are applied.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FFFFFF"/>
                </a:solidFill>
                <a:effectLst/>
                <a:latin typeface="Söhne"/>
              </a:rPr>
              <a:t>If a transaction fails at any point, all changes made so far are rolled back, and the database is left in its original state.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FFFFFF"/>
                </a:solidFill>
                <a:effectLst/>
                <a:latin typeface="Söhne"/>
              </a:rPr>
              <a:t>Example: Imagine transferring money from one bank account to another. The transaction deducts the amount from one account and credits it to another. If the transfer fails midway, neither account should be affected.</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rgbClr val="FFFFFF"/>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1" i="0" u="none" strike="noStrike" cap="none" normalizeH="0" baseline="0" dirty="0">
                <a:ln>
                  <a:noFill/>
                </a:ln>
                <a:solidFill>
                  <a:srgbClr val="FFFFFF"/>
                </a:solidFill>
                <a:effectLst/>
                <a:latin typeface="Söhne"/>
              </a:rPr>
              <a:t>Consistency:</a:t>
            </a:r>
            <a:endParaRPr kumimoji="0" lang="en-US" altLang="en-US" sz="1600" b="0" i="0" u="none" strike="noStrike" cap="none" normalizeH="0" baseline="0" dirty="0">
              <a:ln>
                <a:noFill/>
              </a:ln>
              <a:solidFill>
                <a:srgbClr val="FFFFFF"/>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FFFFFF"/>
                </a:solidFill>
                <a:effectLst/>
                <a:latin typeface="Söhne"/>
              </a:rPr>
              <a:t>Consistency ensures that a transaction brings the database from one valid state to another. It enforces any defined constraints or rules and maintains data integrity.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FFFFFF"/>
                </a:solidFill>
                <a:effectLst/>
                <a:latin typeface="Söhne"/>
              </a:rPr>
              <a:t>The database should remain consistent before and after the transaction, even if it involves multiple operations.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FFFFFF"/>
                </a:solidFill>
                <a:effectLst/>
                <a:latin typeface="Söhne"/>
              </a:rPr>
              <a:t>Example: If a transaction involves transferring money between accounts, the sum of account balances before and after the transaction should be the same, ensuring that no money is created or lost during the process.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rgbClr val="FFFFFF"/>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1" i="0" u="none" strike="noStrike" cap="none" normalizeH="0" baseline="0" dirty="0">
                <a:ln>
                  <a:noFill/>
                </a:ln>
                <a:solidFill>
                  <a:srgbClr val="FFFFFF"/>
                </a:solidFill>
                <a:effectLst/>
                <a:latin typeface="Söhne"/>
              </a:rPr>
              <a:t>Isolation:</a:t>
            </a:r>
            <a:endParaRPr kumimoji="0" lang="en-US" altLang="en-US" sz="1600" b="0" i="0" u="none" strike="noStrike" cap="none" normalizeH="0" baseline="0" dirty="0">
              <a:ln>
                <a:noFill/>
              </a:ln>
              <a:solidFill>
                <a:srgbClr val="FFFFFF"/>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FFFFFF"/>
                </a:solidFill>
                <a:effectLst/>
                <a:latin typeface="Söhne"/>
              </a:rPr>
              <a:t>Isolation ensures that multiple transactions can occur concurrently without interfering with each other. Transactions are isolated from one another until they are completed.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FFFFFF"/>
                </a:solidFill>
                <a:effectLst/>
                <a:latin typeface="Söhne"/>
              </a:rPr>
              <a:t>Each transaction should appear to be executed in isolation, regardless of the actual order of execution.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FFFFFF"/>
                </a:solidFill>
                <a:effectLst/>
                <a:latin typeface="Söhne"/>
              </a:rPr>
              <a:t>Example: If two users attempt to transfer money simultaneously, their transactions should not affect each other. The balance updates should occur independently and consistently.</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600" b="1" i="0" u="none" strike="noStrike" cap="none" normalizeH="0" baseline="0" dirty="0">
                <a:ln>
                  <a:noFill/>
                </a:ln>
                <a:solidFill>
                  <a:srgbClr val="FFFFFF"/>
                </a:solidFill>
                <a:effectLst/>
                <a:latin typeface="Söhne"/>
              </a:rPr>
              <a:t>Durability:</a:t>
            </a:r>
            <a:endParaRPr kumimoji="0" lang="en-US" altLang="en-US" sz="1600" b="0" i="0" u="none" strike="noStrike" cap="none" normalizeH="0" baseline="0" dirty="0">
              <a:ln>
                <a:noFill/>
              </a:ln>
              <a:solidFill>
                <a:srgbClr val="FFFFFF"/>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FFFFFF"/>
                </a:solidFill>
                <a:effectLst/>
                <a:latin typeface="Söhne"/>
              </a:rPr>
              <a:t>Durability guarantees that once a transaction is successfully committed, its changes are permanent and will survive any system failures (e.g., power loss, crashes).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FFFFFF"/>
                </a:solidFill>
                <a:effectLst/>
                <a:latin typeface="Söhne"/>
              </a:rPr>
              <a:t>Committed changes are stored in a durable medium, typically a disk, to ensure that they are not lost.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FFFFFF"/>
                </a:solidFill>
                <a:effectLst/>
                <a:latin typeface="Söhne"/>
              </a:rPr>
              <a:t>Example: After a successful money transfer transaction, the changes to account balances are permanently recorded, even if the system crashes immediately afterward.</a:t>
            </a:r>
            <a:br>
              <a:rPr kumimoji="0" lang="en-US" altLang="en-US" sz="1600" b="0" i="0" u="none" strike="noStrike" cap="none" normalizeH="0" baseline="0" dirty="0">
                <a:ln>
                  <a:noFill/>
                </a:ln>
                <a:solidFill>
                  <a:srgbClr val="FFFFFF"/>
                </a:solidFill>
                <a:effectLst/>
                <a:latin typeface="Söhne"/>
              </a:rPr>
            </a:b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41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627052-CD9E-2DB1-48BA-2F080429D763}"/>
              </a:ext>
            </a:extLst>
          </p:cNvPr>
          <p:cNvPicPr>
            <a:picLocks noChangeAspect="1"/>
          </p:cNvPicPr>
          <p:nvPr/>
        </p:nvPicPr>
        <p:blipFill>
          <a:blip r:embed="rId2"/>
          <a:stretch>
            <a:fillRect/>
          </a:stretch>
        </p:blipFill>
        <p:spPr>
          <a:xfrm>
            <a:off x="549796" y="64478"/>
            <a:ext cx="9906859" cy="6729043"/>
          </a:xfrm>
          <a:prstGeom prst="rect">
            <a:avLst/>
          </a:prstGeom>
        </p:spPr>
      </p:pic>
    </p:spTree>
    <p:extLst>
      <p:ext uri="{BB962C8B-B14F-4D97-AF65-F5344CB8AC3E}">
        <p14:creationId xmlns:p14="http://schemas.microsoft.com/office/powerpoint/2010/main" val="194798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E014F3-21DE-2B11-C47F-CE651400BEA8}"/>
              </a:ext>
            </a:extLst>
          </p:cNvPr>
          <p:cNvPicPr>
            <a:picLocks noChangeAspect="1"/>
          </p:cNvPicPr>
          <p:nvPr/>
        </p:nvPicPr>
        <p:blipFill>
          <a:blip r:embed="rId2"/>
          <a:stretch>
            <a:fillRect/>
          </a:stretch>
        </p:blipFill>
        <p:spPr>
          <a:xfrm>
            <a:off x="1197868" y="260648"/>
            <a:ext cx="8961897" cy="2118544"/>
          </a:xfrm>
          <a:prstGeom prst="rect">
            <a:avLst/>
          </a:prstGeom>
        </p:spPr>
      </p:pic>
    </p:spTree>
    <p:extLst>
      <p:ext uri="{BB962C8B-B14F-4D97-AF65-F5344CB8AC3E}">
        <p14:creationId xmlns:p14="http://schemas.microsoft.com/office/powerpoint/2010/main" val="218062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183F9C-887E-1651-07AD-62016D9AF9F7}"/>
              </a:ext>
            </a:extLst>
          </p:cNvPr>
          <p:cNvPicPr>
            <a:picLocks noChangeAspect="1"/>
          </p:cNvPicPr>
          <p:nvPr/>
        </p:nvPicPr>
        <p:blipFill>
          <a:blip r:embed="rId2"/>
          <a:stretch>
            <a:fillRect/>
          </a:stretch>
        </p:blipFill>
        <p:spPr>
          <a:xfrm>
            <a:off x="405780" y="75612"/>
            <a:ext cx="9213378" cy="6782388"/>
          </a:xfrm>
          <a:prstGeom prst="rect">
            <a:avLst/>
          </a:prstGeom>
        </p:spPr>
      </p:pic>
    </p:spTree>
    <p:extLst>
      <p:ext uri="{BB962C8B-B14F-4D97-AF65-F5344CB8AC3E}">
        <p14:creationId xmlns:p14="http://schemas.microsoft.com/office/powerpoint/2010/main" val="376707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505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5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91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5B052B-FDE6-E1F0-67DE-079C9192EE24}"/>
              </a:ext>
            </a:extLst>
          </p:cNvPr>
          <p:cNvSpPr txBox="1"/>
          <p:nvPr/>
        </p:nvSpPr>
        <p:spPr>
          <a:xfrm>
            <a:off x="405780" y="1052736"/>
            <a:ext cx="11017224" cy="4524315"/>
          </a:xfrm>
          <a:prstGeom prst="rect">
            <a:avLst/>
          </a:prstGeom>
          <a:noFill/>
        </p:spPr>
        <p:txBody>
          <a:bodyPr wrap="square">
            <a:spAutoFit/>
          </a:bodyPr>
          <a:lstStyle/>
          <a:p>
            <a:pPr algn="l">
              <a:buFont typeface="+mj-lt"/>
              <a:buAutoNum type="arabicPeriod"/>
            </a:pPr>
            <a:r>
              <a:rPr lang="en-US" b="1" i="0" dirty="0">
                <a:solidFill>
                  <a:srgbClr val="D1D5DB"/>
                </a:solidFill>
                <a:effectLst/>
                <a:latin typeface="Söhne"/>
              </a:rPr>
              <a:t>Schema Flexibility:</a:t>
            </a:r>
            <a:r>
              <a:rPr lang="en-US" b="0" i="0" dirty="0">
                <a:solidFill>
                  <a:srgbClr val="D1D5DB"/>
                </a:solidFill>
                <a:effectLst/>
                <a:latin typeface="Söhne"/>
              </a:rPr>
              <a:t> NoSQL databases like MongoDB offer a flexible schema design, allowing you to store different types of data within the same collection without a predefined schema. This flexibility is especially beneficial during the development phase when requirements may change frequently.</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Object-Oriented Nature:</a:t>
            </a:r>
            <a:r>
              <a:rPr lang="en-US" b="0" i="0" dirty="0">
                <a:solidFill>
                  <a:srgbClr val="D1D5DB"/>
                </a:solidFill>
                <a:effectLst/>
                <a:latin typeface="Söhne"/>
              </a:rPr>
              <a:t> NoSQL databases, particularly document-oriented ones like MongoDB, map well to object-oriented programming paradigms used in JavaScript (used with both React and Node.js). Data stored as JSON-like documents in NoSQL databases can be directly consumed in JavaScript applications without extensive mapping or conversion.</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JSON-Like Format:</a:t>
            </a:r>
            <a:r>
              <a:rPr lang="en-US" b="0" i="0" dirty="0">
                <a:solidFill>
                  <a:srgbClr val="D1D5DB"/>
                </a:solidFill>
                <a:effectLst/>
                <a:latin typeface="Söhne"/>
              </a:rPr>
              <a:t> NoSQL databases store data in formats like JSON, which closely aligns with the way data is represented in JavaScript objects. This makes it easier to work with data within the stack's components (React, Node.js).</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Scalability:</a:t>
            </a:r>
            <a:r>
              <a:rPr lang="en-US" b="0" i="0" dirty="0">
                <a:solidFill>
                  <a:srgbClr val="D1D5DB"/>
                </a:solidFill>
                <a:effectLst/>
                <a:latin typeface="Söhne"/>
              </a:rPr>
              <a:t> NoSQL databases are designed for horizontal scalability, which is crucial for handling the potentially large user bases of modern web applications. MongoDB, for example, can distribute data across multiple servers or clusters to handle increased traffic.</a:t>
            </a:r>
          </a:p>
        </p:txBody>
      </p:sp>
    </p:spTree>
    <p:extLst>
      <p:ext uri="{BB962C8B-B14F-4D97-AF65-F5344CB8AC3E}">
        <p14:creationId xmlns:p14="http://schemas.microsoft.com/office/powerpoint/2010/main" val="377027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9DAC83-BC64-837B-5B4D-0D12C08FA532}"/>
              </a:ext>
            </a:extLst>
          </p:cNvPr>
          <p:cNvSpPr txBox="1"/>
          <p:nvPr/>
        </p:nvSpPr>
        <p:spPr>
          <a:xfrm>
            <a:off x="405780" y="1052736"/>
            <a:ext cx="11161240" cy="4524315"/>
          </a:xfrm>
          <a:prstGeom prst="rect">
            <a:avLst/>
          </a:prstGeom>
          <a:noFill/>
        </p:spPr>
        <p:txBody>
          <a:bodyPr wrap="square">
            <a:spAutoFit/>
          </a:bodyPr>
          <a:lstStyle/>
          <a:p>
            <a:pPr algn="l"/>
            <a:r>
              <a:rPr lang="en-US" b="1" dirty="0">
                <a:solidFill>
                  <a:srgbClr val="D1D5DB"/>
                </a:solidFill>
                <a:latin typeface="Söhne"/>
              </a:rPr>
              <a:t>5.</a:t>
            </a:r>
            <a:r>
              <a:rPr lang="en-US" b="1" i="0" dirty="0">
                <a:solidFill>
                  <a:srgbClr val="D1D5DB"/>
                </a:solidFill>
                <a:effectLst/>
                <a:latin typeface="Söhne"/>
              </a:rPr>
              <a:t>Agile Development:</a:t>
            </a:r>
            <a:r>
              <a:rPr lang="en-US" b="0" i="0" dirty="0">
                <a:solidFill>
                  <a:srgbClr val="D1D5DB"/>
                </a:solidFill>
                <a:effectLst/>
                <a:latin typeface="Söhne"/>
              </a:rPr>
              <a:t> In the fast-paced development environment of web applications, where requirements evolve rapidly, NoSQL databases' schema flexibility allows developers to adapt to changing needs more easily compared to traditional SQL databases.</a:t>
            </a:r>
          </a:p>
          <a:p>
            <a:pPr algn="l">
              <a:buFont typeface="+mj-lt"/>
              <a:buAutoNum type="arabicPeriod"/>
            </a:pPr>
            <a:endParaRPr lang="en-US" b="0" i="0" dirty="0">
              <a:solidFill>
                <a:srgbClr val="D1D5DB"/>
              </a:solidFill>
              <a:effectLst/>
              <a:latin typeface="Söhne"/>
            </a:endParaRPr>
          </a:p>
          <a:p>
            <a:pPr algn="l"/>
            <a:r>
              <a:rPr lang="en-US" b="1" i="0" dirty="0">
                <a:solidFill>
                  <a:srgbClr val="D1D5DB"/>
                </a:solidFill>
                <a:effectLst/>
                <a:latin typeface="Söhne"/>
              </a:rPr>
              <a:t>6.Document-Oriented Approach:</a:t>
            </a:r>
            <a:r>
              <a:rPr lang="en-US" b="0" i="0" dirty="0">
                <a:solidFill>
                  <a:srgbClr val="D1D5DB"/>
                </a:solidFill>
                <a:effectLst/>
                <a:latin typeface="Söhne"/>
              </a:rPr>
              <a:t> NoSQL databases like MongoDB are well-suited for scenarios where data is naturally hierarchical or nested, which is common in web applications. Documents can contain arrays and nested documents, mirroring the structure of modern web applications' UI components.</a:t>
            </a:r>
          </a:p>
          <a:p>
            <a:pPr algn="l">
              <a:buFont typeface="+mj-lt"/>
              <a:buAutoNum type="arabicPeriod"/>
            </a:pPr>
            <a:endParaRPr lang="en-US" b="0" i="0" dirty="0">
              <a:solidFill>
                <a:srgbClr val="D1D5DB"/>
              </a:solidFill>
              <a:effectLst/>
              <a:latin typeface="Söhne"/>
            </a:endParaRPr>
          </a:p>
          <a:p>
            <a:pPr algn="l"/>
            <a:r>
              <a:rPr lang="en-US" b="1" i="0" dirty="0">
                <a:solidFill>
                  <a:srgbClr val="D1D5DB"/>
                </a:solidFill>
                <a:effectLst/>
                <a:latin typeface="Söhne"/>
              </a:rPr>
              <a:t>7.Read/Write Performance:</a:t>
            </a:r>
            <a:r>
              <a:rPr lang="en-US" b="0" i="0" dirty="0">
                <a:solidFill>
                  <a:srgbClr val="D1D5DB"/>
                </a:solidFill>
                <a:effectLst/>
                <a:latin typeface="Söhne"/>
              </a:rPr>
              <a:t> Many NoSQL databases, including MongoDB, excel at high-speed read and write operations. This is important for real-time applications that require quick response times and dynamic updates.</a:t>
            </a:r>
          </a:p>
          <a:p>
            <a:pPr algn="l"/>
            <a:endParaRPr lang="en-US" dirty="0">
              <a:solidFill>
                <a:srgbClr val="D1D5DB"/>
              </a:solidFill>
              <a:latin typeface="Söhne"/>
            </a:endParaRPr>
          </a:p>
          <a:p>
            <a:pPr algn="l"/>
            <a:r>
              <a:rPr lang="en-US" b="1" i="0" dirty="0">
                <a:effectLst/>
                <a:latin typeface="Söhne"/>
              </a:rPr>
              <a:t>8.Geospatial Capabilities:</a:t>
            </a:r>
            <a:r>
              <a:rPr lang="en-US" b="0" i="0" dirty="0">
                <a:solidFill>
                  <a:srgbClr val="D1D5DB"/>
                </a:solidFill>
                <a:effectLst/>
                <a:latin typeface="Söhne"/>
              </a:rPr>
              <a:t> MongoDB provides strong support for geospatial data and queries, making it well-suited for location-based applications, maps, and geospatial analysis.</a:t>
            </a:r>
          </a:p>
          <a:p>
            <a:pPr algn="l"/>
            <a:endParaRPr lang="en-US" dirty="0">
              <a:solidFill>
                <a:srgbClr val="D1D5DB"/>
              </a:solidFill>
              <a:latin typeface="Söhne"/>
            </a:endParaRPr>
          </a:p>
          <a:p>
            <a:pPr algn="l"/>
            <a:r>
              <a:rPr lang="en-US" b="0" i="0" dirty="0">
                <a:solidFill>
                  <a:srgbClr val="D1D5DB"/>
                </a:solidFill>
                <a:effectLst/>
                <a:latin typeface="Söhne"/>
              </a:rPr>
              <a:t>9.</a:t>
            </a:r>
            <a:r>
              <a:rPr lang="en-US" b="1" i="0" dirty="0">
                <a:effectLst/>
                <a:latin typeface="Söhne"/>
              </a:rPr>
              <a:t> Real-Time Data:</a:t>
            </a:r>
            <a:r>
              <a:rPr lang="en-US" b="0" i="0" dirty="0">
                <a:solidFill>
                  <a:srgbClr val="D1D5DB"/>
                </a:solidFill>
                <a:effectLst/>
                <a:latin typeface="Söhne"/>
              </a:rPr>
              <a:t> NoSQL databases are often favored for applications that require real-time updates and dynamic data synchronization, such as messaging apps, social networks, and collaborative tools.</a:t>
            </a:r>
          </a:p>
        </p:txBody>
      </p:sp>
    </p:spTree>
    <p:extLst>
      <p:ext uri="{BB962C8B-B14F-4D97-AF65-F5344CB8AC3E}">
        <p14:creationId xmlns:p14="http://schemas.microsoft.com/office/powerpoint/2010/main" val="144282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324C5F-26E6-82E6-6EBC-2FA9839D4B77}"/>
              </a:ext>
            </a:extLst>
          </p:cNvPr>
          <p:cNvPicPr>
            <a:picLocks noChangeAspect="1"/>
          </p:cNvPicPr>
          <p:nvPr/>
        </p:nvPicPr>
        <p:blipFill>
          <a:blip r:embed="rId2"/>
          <a:stretch>
            <a:fillRect/>
          </a:stretch>
        </p:blipFill>
        <p:spPr>
          <a:xfrm>
            <a:off x="2061964" y="558967"/>
            <a:ext cx="7704856" cy="6021442"/>
          </a:xfrm>
          <a:prstGeom prst="rect">
            <a:avLst/>
          </a:prstGeom>
        </p:spPr>
      </p:pic>
    </p:spTree>
    <p:extLst>
      <p:ext uri="{BB962C8B-B14F-4D97-AF65-F5344CB8AC3E}">
        <p14:creationId xmlns:p14="http://schemas.microsoft.com/office/powerpoint/2010/main" val="373036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education presentation (widescreen)</Template>
  <TotalTime>1370</TotalTime>
  <Words>3620</Words>
  <Application>Microsoft Office PowerPoint</Application>
  <PresentationFormat>Custom</PresentationFormat>
  <Paragraphs>276</Paragraphs>
  <Slides>65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Consolas</vt:lpstr>
      <vt:lpstr>Corbel</vt:lpstr>
      <vt:lpstr>Söhne</vt:lpstr>
      <vt:lpstr>Chalkboard 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prajjal dhar</dc:creator>
  <cp:lastModifiedBy>prajjal dhar</cp:lastModifiedBy>
  <cp:revision>9</cp:revision>
  <dcterms:created xsi:type="dcterms:W3CDTF">2023-05-15T14:48:17Z</dcterms:created>
  <dcterms:modified xsi:type="dcterms:W3CDTF">2023-09-09T03:52:22Z</dcterms:modified>
</cp:coreProperties>
</file>